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31"/>
  </p:notesMasterIdLst>
  <p:handoutMasterIdLst>
    <p:handoutMasterId r:id="rId32"/>
  </p:handoutMasterIdLst>
  <p:sldIdLst>
    <p:sldId id="256" r:id="rId5"/>
    <p:sldId id="296" r:id="rId6"/>
    <p:sldId id="297" r:id="rId7"/>
    <p:sldId id="298" r:id="rId8"/>
    <p:sldId id="299"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5" r:id="rId24"/>
    <p:sldId id="316" r:id="rId25"/>
    <p:sldId id="317" r:id="rId26"/>
    <p:sldId id="318" r:id="rId27"/>
    <p:sldId id="319" r:id="rId28"/>
    <p:sldId id="320" r:id="rId29"/>
    <p:sldId id="27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98" autoAdjust="0"/>
    <p:restoredTop sz="94660"/>
  </p:normalViewPr>
  <p:slideViewPr>
    <p:cSldViewPr snapToGrid="0">
      <p:cViewPr varScale="1">
        <p:scale>
          <a:sx n="120" d="100"/>
          <a:sy n="120" d="100"/>
        </p:scale>
        <p:origin x="510" y="9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12/13/2023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12/13/2023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bg1"/>
                </a:solidFill>
                <a:latin typeface="+mj-lt"/>
                <a:ea typeface="+mj-ea"/>
                <a:cs typeface="+mj-cs"/>
              </a:defRPr>
            </a:lvl1pPr>
          </a:lstStyle>
          <a:p>
            <a:r>
              <a:rPr lang="en-US"/>
              <a:t>CLICK TO EDIT MASTER TITLE STYLE</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bg1"/>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bg1"/>
                </a:solidFill>
              </a:defRPr>
            </a:lvl1pPr>
            <a:lvl2pPr marL="457200" indent="0" algn="ctr">
              <a:lnSpc>
                <a:spcPct val="100000"/>
              </a:lnSpc>
              <a:buNone/>
              <a:defRPr sz="1400" cap="none"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bg1"/>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4">
            <a:extLst>
              <a:ext uri="{FF2B5EF4-FFF2-40B4-BE49-F238E27FC236}">
                <a16:creationId xmlns:a16="http://schemas.microsoft.com/office/drawing/2014/main" id="{B250D272-9B39-4C2D-B0F5-21010D11E437}"/>
              </a:ext>
            </a:extLst>
          </p:cNvPr>
          <p:cNvSpPr>
            <a:spLocks noGrp="1"/>
          </p:cNvSpPr>
          <p:nvPr>
            <p:ph type="body" sz="quarter" idx="16"/>
          </p:nvPr>
        </p:nvSpPr>
        <p:spPr>
          <a:xfrm>
            <a:off x="748749" y="1361938"/>
            <a:ext cx="6765925" cy="496888"/>
          </a:xfrm>
        </p:spPr>
        <p:txBody>
          <a:bodyPr>
            <a:no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286002"/>
            <a:ext cx="6094270" cy="3542143"/>
          </a:xfrm>
        </p:spPr>
        <p:txBody>
          <a:bodyPr/>
          <a:lstStyle/>
          <a:p>
            <a:r>
              <a:rPr lang="en-US"/>
              <a:t>Click icon to add chart</a:t>
            </a:r>
            <a:endParaRPr lang="en-US" dirty="0"/>
          </a:p>
        </p:txBody>
      </p:sp>
      <p:sp>
        <p:nvSpPr>
          <p:cNvPr id="11" name="Text Placeholder 10">
            <a:extLst>
              <a:ext uri="{FF2B5EF4-FFF2-40B4-BE49-F238E27FC236}">
                <a16:creationId xmlns:a16="http://schemas.microsoft.com/office/drawing/2014/main" id="{339C283A-EC40-421C-8A0E-F9A3161C8890}"/>
              </a:ext>
            </a:extLst>
          </p:cNvPr>
          <p:cNvSpPr>
            <a:spLocks noGrp="1"/>
          </p:cNvSpPr>
          <p:nvPr>
            <p:ph type="body" sz="quarter" idx="14"/>
          </p:nvPr>
        </p:nvSpPr>
        <p:spPr>
          <a:xfrm>
            <a:off x="7858125" y="2284624"/>
            <a:ext cx="3147332" cy="306388"/>
          </a:xfrm>
        </p:spPr>
        <p:txBody>
          <a:bodyPr>
            <a:noAutofit/>
          </a:bodyPr>
          <a:lstStyle>
            <a:lvl1pPr marL="0" indent="0">
              <a:buNone/>
              <a:defRPr sz="1400" cap="all" spc="150" baseline="0">
                <a:solidFill>
                  <a:schemeClr val="tx1"/>
                </a:solidFill>
                <a:latin typeface="+mj-lt"/>
              </a:defRPr>
            </a:lvl1pPr>
            <a:lvl2pPr marL="457200" indent="0">
              <a:buNone/>
              <a:defRPr sz="1400"/>
            </a:lvl2pPr>
            <a:lvl3pPr marL="914400" indent="0">
              <a:buNone/>
              <a:defRPr sz="1200"/>
            </a:lvl3pPr>
            <a:lvl4pPr marL="1371600" indent="0">
              <a:buNone/>
              <a:defRPr sz="1100"/>
            </a:lvl4pPr>
            <a:lvl5pPr marL="1828800" indent="0">
              <a:buNone/>
              <a:defRPr sz="1100"/>
            </a:lvl5pPr>
          </a:lstStyle>
          <a:p>
            <a:pPr lvl="0"/>
            <a:r>
              <a:rPr lang="en-US"/>
              <a:t>Click to edit Master text styles</a:t>
            </a:r>
          </a:p>
        </p:txBody>
      </p:sp>
      <p:sp>
        <p:nvSpPr>
          <p:cNvPr id="13" name="Content Placeholder 12">
            <a:extLst>
              <a:ext uri="{FF2B5EF4-FFF2-40B4-BE49-F238E27FC236}">
                <a16:creationId xmlns:a16="http://schemas.microsoft.com/office/drawing/2014/main" id="{305CA2B1-D510-4949-A638-C1A064DA41A7}"/>
              </a:ext>
            </a:extLst>
          </p:cNvPr>
          <p:cNvSpPr>
            <a:spLocks noGrp="1"/>
          </p:cNvSpPr>
          <p:nvPr>
            <p:ph sz="quarter" idx="15" hasCustomPrompt="1"/>
          </p:nvPr>
        </p:nvSpPr>
        <p:spPr>
          <a:xfrm>
            <a:off x="7858125" y="2779713"/>
            <a:ext cx="3148013" cy="3095625"/>
          </a:xfrm>
        </p:spPr>
        <p:txBody>
          <a:bodyPr>
            <a:normAutofit/>
          </a:bodyPr>
          <a:lstStyle>
            <a:lvl1pPr marL="0" indent="0">
              <a:buNone/>
              <a:defRPr sz="1200">
                <a:solidFill>
                  <a:schemeClr val="tx1">
                    <a:lumMod val="65000"/>
                    <a:lumOff val="35000"/>
                  </a:schemeClr>
                </a:solidFill>
              </a:defRPr>
            </a:lvl1pPr>
            <a:lvl2pPr marL="457200" indent="0">
              <a:buNone/>
              <a:defRPr sz="1100">
                <a:solidFill>
                  <a:schemeClr val="tx1">
                    <a:lumMod val="65000"/>
                    <a:lumOff val="35000"/>
                  </a:schemeClr>
                </a:solidFill>
              </a:defRPr>
            </a:lvl2pPr>
            <a:lvl3pPr marL="914400" indent="0">
              <a:buNone/>
              <a:defRPr sz="1050">
                <a:solidFill>
                  <a:schemeClr val="tx1">
                    <a:lumMod val="65000"/>
                    <a:lumOff val="35000"/>
                  </a:schemeClr>
                </a:solidFill>
              </a:defRPr>
            </a:lvl3pPr>
            <a:lvl4pPr marL="1371600" indent="0">
              <a:buNone/>
              <a:defRPr sz="1000">
                <a:solidFill>
                  <a:schemeClr val="tx1">
                    <a:lumMod val="65000"/>
                    <a:lumOff val="35000"/>
                  </a:schemeClr>
                </a:solidFill>
              </a:defRPr>
            </a:lvl4pPr>
            <a:lvl5pPr marL="1828800" indent="0">
              <a:buNone/>
              <a:defRPr sz="1000">
                <a:solidFill>
                  <a:schemeClr val="tx1">
                    <a:lumMod val="65000"/>
                    <a:lumOff val="35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491003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 uri="{C183D7F6-B498-43B3-948B-1728B52AA6E4}">
                <adec:decorative xmlns:adec="http://schemas.microsoft.com/office/drawing/2017/decorative" val="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solidFill>
                <a:latin typeface="+mj-lt"/>
              </a:defRPr>
            </a:lvl1pPr>
          </a:lstStyle>
          <a:p>
            <a:pPr lvl="0"/>
            <a:r>
              <a:rPr lang="en-US" noProof="0" dirty="0"/>
              <a:t>Year</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 uri="{C183D7F6-B498-43B3-948B-1728B52AA6E4}">
                <adec:decorative xmlns:adec="http://schemas.microsoft.com/office/drawing/2017/decorative" val="1"/>
              </a:ext>
            </a:extLst>
          </p:cNvPr>
          <p:cNvSpPr/>
          <p:nvPr userDrawn="1"/>
        </p:nvSpPr>
        <p:spPr>
          <a:xfrm>
            <a:off x="929640" y="4034785"/>
            <a:ext cx="10332720"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 uri="{C183D7F6-B498-43B3-948B-1728B52AA6E4}">
                <adec:decorative xmlns:adec="http://schemas.microsoft.com/office/drawing/2017/decorative" val="1"/>
              </a:ext>
            </a:extLst>
          </p:cNvPr>
          <p:cNvCxnSpPr>
            <a:cxnSpLocks/>
          </p:cNvCxnSpPr>
          <p:nvPr/>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 uri="{C183D7F6-B498-43B3-948B-1728B52AA6E4}">
                <adec:decorative xmlns:adec="http://schemas.microsoft.com/office/drawing/2017/decorative" val="1"/>
              </a:ext>
            </a:extLst>
          </p:cNvPr>
          <p:cNvCxnSpPr>
            <a:cxnSpLocks/>
          </p:cNvCxnSpPr>
          <p:nvPr/>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24CE0E97-85AE-BE9D-BB93-C4A7A78A64A9}"/>
              </a:ext>
            </a:extLst>
          </p:cNvPr>
          <p:cNvSpPr>
            <a:spLocks noGrp="1"/>
          </p:cNvSpPr>
          <p:nvPr>
            <p:ph sz="quarter" idx="16"/>
          </p:nvPr>
        </p:nvSpPr>
        <p:spPr>
          <a:xfrm>
            <a:off x="838200" y="2138363"/>
            <a:ext cx="10515600" cy="3695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11558" y="5084524"/>
            <a:ext cx="219661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707607" y="5099206"/>
            <a:ext cx="2145049"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271" y="5099206"/>
            <a:ext cx="2132985"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18152" y="5084524"/>
            <a:ext cx="2132984"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solidFill>
              </a:defRPr>
            </a:lvl1pPr>
            <a:lvl2pPr marL="457200" indent="0">
              <a:lnSpc>
                <a:spcPct val="100000"/>
              </a:lnSpc>
              <a:buNone/>
              <a:defRPr sz="900">
                <a:solidFill>
                  <a:schemeClr val="bg1"/>
                </a:solidFill>
              </a:defRPr>
            </a:lvl2pPr>
          </a:lstStyle>
          <a:p>
            <a:pPr lvl="0"/>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319EE98D-9541-4F21-8952-3026DEF75EC4}"/>
              </a:ext>
            </a:extLst>
          </p:cNvPr>
          <p:cNvSpPr>
            <a:spLocks noGrp="1"/>
          </p:cNvSpPr>
          <p:nvPr>
            <p:ph sz="quarter" idx="21" hasCustomPrompt="1"/>
          </p:nvPr>
        </p:nvSpPr>
        <p:spPr>
          <a:xfrm>
            <a:off x="107544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AB843230-A4E3-4E21-AA93-998E28EB9018}"/>
              </a:ext>
            </a:extLst>
          </p:cNvPr>
          <p:cNvSpPr>
            <a:spLocks noGrp="1"/>
          </p:cNvSpPr>
          <p:nvPr>
            <p:ph sz="quarter" idx="22" hasCustomPrompt="1"/>
          </p:nvPr>
        </p:nvSpPr>
        <p:spPr>
          <a:xfrm>
            <a:off x="381139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3AE0369E-A275-4E5A-AE0F-B1F9A54DEDFC}"/>
              </a:ext>
            </a:extLst>
          </p:cNvPr>
          <p:cNvSpPr>
            <a:spLocks noGrp="1"/>
          </p:cNvSpPr>
          <p:nvPr>
            <p:ph sz="quarter" idx="23" hasCustomPrompt="1"/>
          </p:nvPr>
        </p:nvSpPr>
        <p:spPr>
          <a:xfrm>
            <a:off x="6524377"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CA3A81E-171B-4946-B8BA-B2F406CF0939}"/>
              </a:ext>
            </a:extLst>
          </p:cNvPr>
          <p:cNvSpPr>
            <a:spLocks noGrp="1"/>
          </p:cNvSpPr>
          <p:nvPr>
            <p:ph sz="quarter" idx="24" hasCustomPrompt="1"/>
          </p:nvPr>
        </p:nvSpPr>
        <p:spPr>
          <a:xfrm>
            <a:off x="9260321" y="2118642"/>
            <a:ext cx="1856232" cy="1664208"/>
          </a:xfrm>
        </p:spPr>
        <p:txBody>
          <a:bodyPr anchor="t">
            <a:no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baseline="0">
                <a:solidFill>
                  <a:schemeClr val="bg1"/>
                </a:solidFill>
              </a:defRPr>
            </a:lvl1pPr>
            <a:lvl2pPr marL="457200" indent="0">
              <a:lnSpc>
                <a:spcPct val="120000"/>
              </a:lnSpc>
              <a:spcBef>
                <a:spcPts val="1000"/>
              </a:spcBef>
              <a:buNone/>
              <a:defRPr sz="1400" baseline="0">
                <a:solidFill>
                  <a:schemeClr val="bg1"/>
                </a:solidFill>
              </a:defRPr>
            </a:lvl2pPr>
            <a:lvl3pPr marL="914400" indent="0">
              <a:lnSpc>
                <a:spcPct val="120000"/>
              </a:lnSpc>
              <a:spcBef>
                <a:spcPts val="1000"/>
              </a:spcBef>
              <a:buNone/>
              <a:defRPr sz="1400" baseline="0">
                <a:solidFill>
                  <a:schemeClr val="bg1"/>
                </a:solidFill>
              </a:defRPr>
            </a:lvl3pPr>
            <a:lvl4pPr marL="1371600" indent="0">
              <a:lnSpc>
                <a:spcPct val="120000"/>
              </a:lnSpc>
              <a:spcBef>
                <a:spcPts val="1000"/>
              </a:spcBef>
              <a:buNone/>
              <a:defRPr sz="1400" baseline="0">
                <a:solidFill>
                  <a:schemeClr val="bg1"/>
                </a:solidFill>
              </a:defRPr>
            </a:lvl4pPr>
            <a:lvl5pPr marL="1828800" indent="0">
              <a:lnSpc>
                <a:spcPct val="120000"/>
              </a:lnSpc>
              <a:spcBef>
                <a:spcPts val="1000"/>
              </a:spcBef>
              <a:buNone/>
              <a:defRPr sz="14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73328"/>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75279" y="6356350"/>
            <a:ext cx="1808712" cy="365125"/>
          </a:xfrm>
        </p:spPr>
        <p:txBody>
          <a:bodyPr/>
          <a:lstStyle>
            <a:lvl1pPr>
              <a:defRPr sz="900"/>
            </a:lvl1pPr>
          </a:lstStyle>
          <a:p>
            <a:pPr algn="l"/>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tx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bg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bg1"/>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79" r:id="rId13"/>
    <p:sldLayoutId id="2147483692" r:id="rId14"/>
    <p:sldLayoutId id="2147483681" r:id="rId15"/>
    <p:sldLayoutId id="2147483674" r:id="rId16"/>
    <p:sldLayoutId id="2147483675" r:id="rId17"/>
    <p:sldLayoutId id="2147483696" r:id="rId18"/>
    <p:sldLayoutId id="2147483677" r:id="rId19"/>
    <p:sldLayoutId id="2147483678" r:id="rId20"/>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fi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0.jfi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8349501" y="3429000"/>
            <a:ext cx="3339396" cy="1122202"/>
          </a:xfrm>
        </p:spPr>
        <p:txBody>
          <a:bodyPr/>
          <a:lstStyle/>
          <a:p>
            <a:pPr algn="ctr"/>
            <a:r>
              <a:rPr lang="en-US" dirty="0"/>
              <a:t>Practical AI (ST1508)</a:t>
            </a:r>
          </a:p>
        </p:txBody>
      </p:sp>
      <p:sp>
        <p:nvSpPr>
          <p:cNvPr id="8" name="Subtitle 2">
            <a:extLst>
              <a:ext uri="{FF2B5EF4-FFF2-40B4-BE49-F238E27FC236}">
                <a16:creationId xmlns:a16="http://schemas.microsoft.com/office/drawing/2014/main" id="{7FBC3826-9A44-C7B7-1BB0-2BBB8C94B301}"/>
              </a:ext>
            </a:extLst>
          </p:cNvPr>
          <p:cNvSpPr txBox="1">
            <a:spLocks/>
          </p:cNvSpPr>
          <p:nvPr/>
        </p:nvSpPr>
        <p:spPr>
          <a:xfrm>
            <a:off x="8228316" y="4596017"/>
            <a:ext cx="3581766" cy="3966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de-DE" dirty="0"/>
              <a:t>DAAA/FT/2B/01</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528620"/>
            <a:ext cx="8421688" cy="1325563"/>
          </a:xfrm>
        </p:spPr>
        <p:txBody>
          <a:bodyPr/>
          <a:lstStyle/>
          <a:p>
            <a:r>
              <a:rPr lang="en-US" dirty="0"/>
              <a:t>EDA insights</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
        <p:nvSpPr>
          <p:cNvPr id="117" name="Text Placeholder 116">
            <a:extLst>
              <a:ext uri="{FF2B5EF4-FFF2-40B4-BE49-F238E27FC236}">
                <a16:creationId xmlns:a16="http://schemas.microsoft.com/office/drawing/2014/main" id="{8F975B89-6559-A6A3-E9AC-42522AB0B227}"/>
              </a:ext>
            </a:extLst>
          </p:cNvPr>
          <p:cNvSpPr>
            <a:spLocks noGrp="1"/>
          </p:cNvSpPr>
          <p:nvPr>
            <p:ph type="body" idx="24"/>
          </p:nvPr>
        </p:nvSpPr>
        <p:spPr>
          <a:xfrm>
            <a:off x="1333042" y="4308940"/>
            <a:ext cx="4247002" cy="2229571"/>
          </a:xfrm>
        </p:spPr>
        <p:txBody>
          <a:bodyPr/>
          <a:lstStyle/>
          <a:p>
            <a:r>
              <a:rPr lang="en-GB" sz="1800" dirty="0"/>
              <a:t>Distribution of driver ratings indicates a multimodal distribution with peaks at ratings of 2, 3, and 4. </a:t>
            </a:r>
          </a:p>
          <a:p>
            <a:r>
              <a:rPr lang="en-GB" sz="1800" dirty="0"/>
              <a:t>Imply a rating system where the majority of drivers are rated above average, with fewer drivers at the extremes of the scale.</a:t>
            </a:r>
          </a:p>
        </p:txBody>
      </p:sp>
      <p:sp>
        <p:nvSpPr>
          <p:cNvPr id="123" name="Text Placeholder 116">
            <a:extLst>
              <a:ext uri="{FF2B5EF4-FFF2-40B4-BE49-F238E27FC236}">
                <a16:creationId xmlns:a16="http://schemas.microsoft.com/office/drawing/2014/main" id="{F433883D-2568-1CF1-1D7A-39D4EBACFC5F}"/>
              </a:ext>
            </a:extLst>
          </p:cNvPr>
          <p:cNvSpPr txBox="1">
            <a:spLocks/>
          </p:cNvSpPr>
          <p:nvPr/>
        </p:nvSpPr>
        <p:spPr>
          <a:xfrm>
            <a:off x="6938791" y="4308940"/>
            <a:ext cx="4247002" cy="1849489"/>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SG" sz="1800" dirty="0">
                <a:effectLst/>
                <a:latin typeface="Calibri" panose="020F0502020204030204" pitchFamily="34" charset="0"/>
                <a:ea typeface="DengXian" panose="02010600030101010101" pitchFamily="2" charset="-122"/>
                <a:cs typeface="Times New Roman" panose="02020603050405020304" pitchFamily="18" charset="0"/>
              </a:rPr>
              <a:t>Distribution across ages appears somewhat uniform with slight variations, indicating a diverse age range among drivers</a:t>
            </a:r>
            <a:endParaRPr lang="en-GB" sz="1800" dirty="0"/>
          </a:p>
        </p:txBody>
      </p:sp>
      <p:pic>
        <p:nvPicPr>
          <p:cNvPr id="4" name="Picture 3" descr="A group of graphs showing different colors&#10;&#10;Description automatically generated">
            <a:extLst>
              <a:ext uri="{FF2B5EF4-FFF2-40B4-BE49-F238E27FC236}">
                <a16:creationId xmlns:a16="http://schemas.microsoft.com/office/drawing/2014/main" id="{35DBB01E-C2A2-4158-9FBE-34D5BBFA1657}"/>
              </a:ext>
            </a:extLst>
          </p:cNvPr>
          <p:cNvPicPr>
            <a:picLocks noChangeAspect="1"/>
          </p:cNvPicPr>
          <p:nvPr/>
        </p:nvPicPr>
        <p:blipFill rotWithShape="1">
          <a:blip r:embed="rId2"/>
          <a:srcRect t="49090"/>
          <a:stretch/>
        </p:blipFill>
        <p:spPr>
          <a:xfrm>
            <a:off x="1138410" y="1608462"/>
            <a:ext cx="9915180" cy="2130009"/>
          </a:xfrm>
          <a:prstGeom prst="rect">
            <a:avLst/>
          </a:prstGeom>
        </p:spPr>
      </p:pic>
    </p:spTree>
    <p:extLst>
      <p:ext uri="{BB962C8B-B14F-4D97-AF65-F5344CB8AC3E}">
        <p14:creationId xmlns:p14="http://schemas.microsoft.com/office/powerpoint/2010/main" val="4247546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528620"/>
            <a:ext cx="8421688" cy="1325563"/>
          </a:xfrm>
        </p:spPr>
        <p:txBody>
          <a:bodyPr/>
          <a:lstStyle/>
          <a:p>
            <a:r>
              <a:rPr lang="en-US" dirty="0"/>
              <a:t>EDA insights</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17" name="Text Placeholder 116">
            <a:extLst>
              <a:ext uri="{FF2B5EF4-FFF2-40B4-BE49-F238E27FC236}">
                <a16:creationId xmlns:a16="http://schemas.microsoft.com/office/drawing/2014/main" id="{8F975B89-6559-A6A3-E9AC-42522AB0B227}"/>
              </a:ext>
            </a:extLst>
          </p:cNvPr>
          <p:cNvSpPr>
            <a:spLocks noGrp="1"/>
          </p:cNvSpPr>
          <p:nvPr>
            <p:ph type="body" idx="24"/>
          </p:nvPr>
        </p:nvSpPr>
        <p:spPr>
          <a:xfrm>
            <a:off x="1750200" y="5016995"/>
            <a:ext cx="4247002" cy="1355236"/>
          </a:xfrm>
        </p:spPr>
        <p:txBody>
          <a:bodyPr/>
          <a:lstStyle/>
          <a:p>
            <a:r>
              <a:rPr lang="en-GB" sz="1800" dirty="0"/>
              <a:t>Distribution of genders within the driver dataset, with two nearly equal portions</a:t>
            </a:r>
          </a:p>
        </p:txBody>
      </p:sp>
      <p:sp>
        <p:nvSpPr>
          <p:cNvPr id="123" name="Text Placeholder 116">
            <a:extLst>
              <a:ext uri="{FF2B5EF4-FFF2-40B4-BE49-F238E27FC236}">
                <a16:creationId xmlns:a16="http://schemas.microsoft.com/office/drawing/2014/main" id="{F433883D-2568-1CF1-1D7A-39D4EBACFC5F}"/>
              </a:ext>
            </a:extLst>
          </p:cNvPr>
          <p:cNvSpPr txBox="1">
            <a:spLocks/>
          </p:cNvSpPr>
          <p:nvPr/>
        </p:nvSpPr>
        <p:spPr>
          <a:xfrm>
            <a:off x="5998120" y="4769868"/>
            <a:ext cx="4247002" cy="1849489"/>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SG" sz="1800" dirty="0">
                <a:effectLst/>
                <a:ea typeface="DengXian" panose="02010600030101010101" pitchFamily="2" charset="-122"/>
                <a:cs typeface="Times New Roman" panose="02020603050405020304" pitchFamily="18" charset="0"/>
              </a:rPr>
              <a:t>Diverse spread across various brands</a:t>
            </a:r>
            <a:endParaRPr lang="en-GB" sz="1800" dirty="0"/>
          </a:p>
        </p:txBody>
      </p:sp>
      <p:pic>
        <p:nvPicPr>
          <p:cNvPr id="6" name="Picture 5" descr="A pie chart with numbers and text&#10;&#10;Description automatically generated with medium confidence">
            <a:extLst>
              <a:ext uri="{FF2B5EF4-FFF2-40B4-BE49-F238E27FC236}">
                <a16:creationId xmlns:a16="http://schemas.microsoft.com/office/drawing/2014/main" id="{33B5B72B-BAB7-46B3-B3F6-CDE1F32D5465}"/>
              </a:ext>
            </a:extLst>
          </p:cNvPr>
          <p:cNvPicPr>
            <a:picLocks noChangeAspect="1"/>
          </p:cNvPicPr>
          <p:nvPr/>
        </p:nvPicPr>
        <p:blipFill>
          <a:blip r:embed="rId2"/>
          <a:stretch>
            <a:fillRect/>
          </a:stretch>
        </p:blipFill>
        <p:spPr>
          <a:xfrm>
            <a:off x="2167838" y="1510342"/>
            <a:ext cx="8139006" cy="3388654"/>
          </a:xfrm>
          <a:prstGeom prst="rect">
            <a:avLst/>
          </a:prstGeom>
        </p:spPr>
      </p:pic>
    </p:spTree>
    <p:extLst>
      <p:ext uri="{BB962C8B-B14F-4D97-AF65-F5344CB8AC3E}">
        <p14:creationId xmlns:p14="http://schemas.microsoft.com/office/powerpoint/2010/main" val="1947378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203622"/>
            <a:ext cx="8421688" cy="1325563"/>
          </a:xfrm>
        </p:spPr>
        <p:txBody>
          <a:bodyPr/>
          <a:lstStyle/>
          <a:p>
            <a:r>
              <a:rPr lang="en-US" dirty="0"/>
              <a:t>EDA insights</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
        <p:nvSpPr>
          <p:cNvPr id="117" name="Text Placeholder 116">
            <a:extLst>
              <a:ext uri="{FF2B5EF4-FFF2-40B4-BE49-F238E27FC236}">
                <a16:creationId xmlns:a16="http://schemas.microsoft.com/office/drawing/2014/main" id="{8F975B89-6559-A6A3-E9AC-42522AB0B227}"/>
              </a:ext>
            </a:extLst>
          </p:cNvPr>
          <p:cNvSpPr>
            <a:spLocks noGrp="1"/>
          </p:cNvSpPr>
          <p:nvPr>
            <p:ph type="body" idx="24"/>
          </p:nvPr>
        </p:nvSpPr>
        <p:spPr>
          <a:xfrm>
            <a:off x="1751682" y="4655971"/>
            <a:ext cx="2958028" cy="908175"/>
          </a:xfrm>
        </p:spPr>
        <p:txBody>
          <a:bodyPr/>
          <a:lstStyle/>
          <a:p>
            <a:r>
              <a:rPr lang="en-GB" sz="1800" dirty="0"/>
              <a:t>Ratings are even indicating </a:t>
            </a:r>
            <a:r>
              <a:rPr lang="en-SG" sz="1800" dirty="0">
                <a:effectLst/>
                <a:ea typeface="DengXian" panose="02010600030101010101" pitchFamily="2" charset="-122"/>
                <a:cs typeface="Times New Roman" panose="02020603050405020304" pitchFamily="18" charset="0"/>
              </a:rPr>
              <a:t>non-biased distribution of ratings across genders</a:t>
            </a:r>
            <a:endParaRPr lang="en-GB" sz="1800" dirty="0"/>
          </a:p>
        </p:txBody>
      </p:sp>
      <p:sp>
        <p:nvSpPr>
          <p:cNvPr id="123" name="Text Placeholder 116">
            <a:extLst>
              <a:ext uri="{FF2B5EF4-FFF2-40B4-BE49-F238E27FC236}">
                <a16:creationId xmlns:a16="http://schemas.microsoft.com/office/drawing/2014/main" id="{F433883D-2568-1CF1-1D7A-39D4EBACFC5F}"/>
              </a:ext>
            </a:extLst>
          </p:cNvPr>
          <p:cNvSpPr txBox="1">
            <a:spLocks/>
          </p:cNvSpPr>
          <p:nvPr/>
        </p:nvSpPr>
        <p:spPr>
          <a:xfrm>
            <a:off x="4709710" y="4449045"/>
            <a:ext cx="2958028" cy="2111499"/>
          </a:xfrm>
          <a:prstGeom prst="rect">
            <a:avLst/>
          </a:prstGeom>
          <a:ln>
            <a:noFill/>
          </a:ln>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SG" sz="1800" dirty="0">
                <a:ea typeface="DengXian" panose="02010600030101010101" pitchFamily="2" charset="-122"/>
                <a:cs typeface="Times New Roman" panose="02020603050405020304" pitchFamily="18" charset="0"/>
              </a:rPr>
              <a:t>S</a:t>
            </a:r>
            <a:r>
              <a:rPr lang="en-SG" sz="1800" dirty="0">
                <a:effectLst/>
                <a:ea typeface="DengXian" panose="02010600030101010101" pitchFamily="2" charset="-122"/>
                <a:cs typeface="Times New Roman" panose="02020603050405020304" pitchFamily="18" charset="0"/>
              </a:rPr>
              <a:t>light variations in ratings between brands</a:t>
            </a:r>
          </a:p>
          <a:p>
            <a:endParaRPr lang="en-SG" sz="1800" dirty="0">
              <a:ea typeface="DengXian" panose="02010600030101010101" pitchFamily="2" charset="-122"/>
              <a:cs typeface="Times New Roman" panose="02020603050405020304" pitchFamily="18" charset="0"/>
            </a:endParaRPr>
          </a:p>
          <a:p>
            <a:r>
              <a:rPr lang="en-SG" sz="1800" dirty="0">
                <a:ea typeface="DengXian" panose="02010600030101010101" pitchFamily="2" charset="-122"/>
                <a:cs typeface="Times New Roman" panose="02020603050405020304" pitchFamily="18" charset="0"/>
              </a:rPr>
              <a:t>S</a:t>
            </a:r>
            <a:r>
              <a:rPr lang="en-SG" sz="1800" dirty="0">
                <a:effectLst/>
                <a:ea typeface="DengXian" panose="02010600030101010101" pitchFamily="2" charset="-122"/>
                <a:cs typeface="Times New Roman" panose="02020603050405020304" pitchFamily="18" charset="0"/>
              </a:rPr>
              <a:t>uggests that car brands may correlate with slightly higher or lower driver ratings</a:t>
            </a:r>
            <a:endParaRPr lang="en-GB" sz="1800" dirty="0"/>
          </a:p>
        </p:txBody>
      </p:sp>
      <p:sp>
        <p:nvSpPr>
          <p:cNvPr id="4" name="Text Placeholder 116">
            <a:extLst>
              <a:ext uri="{FF2B5EF4-FFF2-40B4-BE49-F238E27FC236}">
                <a16:creationId xmlns:a16="http://schemas.microsoft.com/office/drawing/2014/main" id="{193A6540-24B9-2451-E4B2-6CF210D17435}"/>
              </a:ext>
            </a:extLst>
          </p:cNvPr>
          <p:cNvSpPr txBox="1">
            <a:spLocks/>
          </p:cNvSpPr>
          <p:nvPr/>
        </p:nvSpPr>
        <p:spPr>
          <a:xfrm>
            <a:off x="7706299" y="4449046"/>
            <a:ext cx="2506814" cy="1880334"/>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1800" dirty="0">
                <a:ea typeface="DengXian" panose="02010600030101010101" pitchFamily="2" charset="-122"/>
                <a:cs typeface="Times New Roman" panose="02020603050405020304" pitchFamily="18" charset="0"/>
              </a:rPr>
              <a:t>No clear trend suggesting a direct correlation between years of experience and the average rating</a:t>
            </a:r>
            <a:endParaRPr lang="en-GB" sz="1800" dirty="0"/>
          </a:p>
        </p:txBody>
      </p:sp>
      <p:cxnSp>
        <p:nvCxnSpPr>
          <p:cNvPr id="7" name="Straight Connector 6">
            <a:extLst>
              <a:ext uri="{FF2B5EF4-FFF2-40B4-BE49-F238E27FC236}">
                <a16:creationId xmlns:a16="http://schemas.microsoft.com/office/drawing/2014/main" id="{F1602FE2-2FFC-A7B6-2295-530EFFACE9E8}"/>
              </a:ext>
            </a:extLst>
          </p:cNvPr>
          <p:cNvCxnSpPr>
            <a:cxnSpLocks/>
          </p:cNvCxnSpPr>
          <p:nvPr/>
        </p:nvCxnSpPr>
        <p:spPr>
          <a:xfrm flipH="1">
            <a:off x="4709710" y="4336793"/>
            <a:ext cx="9684" cy="20860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E9ADFF-D7CB-AA69-E3CE-4CC3A3417775}"/>
              </a:ext>
            </a:extLst>
          </p:cNvPr>
          <p:cNvCxnSpPr>
            <a:cxnSpLocks/>
          </p:cNvCxnSpPr>
          <p:nvPr/>
        </p:nvCxnSpPr>
        <p:spPr>
          <a:xfrm flipH="1">
            <a:off x="7706299" y="4346192"/>
            <a:ext cx="9684" cy="20860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descr="A chart of different colors&#10;&#10;Description automatically generated">
            <a:extLst>
              <a:ext uri="{FF2B5EF4-FFF2-40B4-BE49-F238E27FC236}">
                <a16:creationId xmlns:a16="http://schemas.microsoft.com/office/drawing/2014/main" id="{D229B759-077F-E3CF-8061-95775787BE97}"/>
              </a:ext>
            </a:extLst>
          </p:cNvPr>
          <p:cNvPicPr>
            <a:picLocks noChangeAspect="1"/>
          </p:cNvPicPr>
          <p:nvPr/>
        </p:nvPicPr>
        <p:blipFill>
          <a:blip r:embed="rId2"/>
          <a:stretch>
            <a:fillRect/>
          </a:stretch>
        </p:blipFill>
        <p:spPr>
          <a:xfrm>
            <a:off x="1441877" y="1272574"/>
            <a:ext cx="9057762" cy="2960756"/>
          </a:xfrm>
          <a:prstGeom prst="rect">
            <a:avLst/>
          </a:prstGeom>
        </p:spPr>
      </p:pic>
    </p:spTree>
    <p:extLst>
      <p:ext uri="{BB962C8B-B14F-4D97-AF65-F5344CB8AC3E}">
        <p14:creationId xmlns:p14="http://schemas.microsoft.com/office/powerpoint/2010/main" val="25866641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528620"/>
            <a:ext cx="8421688" cy="1325563"/>
          </a:xfrm>
        </p:spPr>
        <p:txBody>
          <a:bodyPr/>
          <a:lstStyle/>
          <a:p>
            <a:r>
              <a:rPr lang="en-US" dirty="0"/>
              <a:t>EDA insights</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123" name="Text Placeholder 116">
            <a:extLst>
              <a:ext uri="{FF2B5EF4-FFF2-40B4-BE49-F238E27FC236}">
                <a16:creationId xmlns:a16="http://schemas.microsoft.com/office/drawing/2014/main" id="{F433883D-2568-1CF1-1D7A-39D4EBACFC5F}"/>
              </a:ext>
            </a:extLst>
          </p:cNvPr>
          <p:cNvSpPr txBox="1">
            <a:spLocks/>
          </p:cNvSpPr>
          <p:nvPr/>
        </p:nvSpPr>
        <p:spPr>
          <a:xfrm>
            <a:off x="7106798" y="2981408"/>
            <a:ext cx="4247002" cy="1849489"/>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SG" sz="1800" dirty="0">
                <a:ea typeface="DengXian" panose="02010600030101010101" pitchFamily="2" charset="-122"/>
                <a:cs typeface="Times New Roman" panose="02020603050405020304" pitchFamily="18" charset="0"/>
              </a:rPr>
              <a:t>T</a:t>
            </a:r>
            <a:r>
              <a:rPr lang="en-SG" sz="1800" dirty="0">
                <a:effectLst/>
                <a:ea typeface="DengXian" panose="02010600030101010101" pitchFamily="2" charset="-122"/>
                <a:cs typeface="Times New Roman" panose="02020603050405020304" pitchFamily="18" charset="0"/>
              </a:rPr>
              <a:t>here is no single factor that significantly influences driver ratings</a:t>
            </a:r>
            <a:endParaRPr lang="en-GB" sz="1800" dirty="0"/>
          </a:p>
        </p:txBody>
      </p:sp>
      <p:pic>
        <p:nvPicPr>
          <p:cNvPr id="3" name="Picture 2" descr="Uploaded image">
            <a:extLst>
              <a:ext uri="{FF2B5EF4-FFF2-40B4-BE49-F238E27FC236}">
                <a16:creationId xmlns:a16="http://schemas.microsoft.com/office/drawing/2014/main" id="{B83BC790-C927-DF29-BAEA-B0D3FB33A3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95899" y="1597631"/>
            <a:ext cx="5402785" cy="4793114"/>
          </a:xfrm>
          <a:prstGeom prst="rect">
            <a:avLst/>
          </a:prstGeom>
          <a:noFill/>
          <a:ln>
            <a:noFill/>
          </a:ln>
        </p:spPr>
      </p:pic>
    </p:spTree>
    <p:extLst>
      <p:ext uri="{BB962C8B-B14F-4D97-AF65-F5344CB8AC3E}">
        <p14:creationId xmlns:p14="http://schemas.microsoft.com/office/powerpoint/2010/main" val="4116743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528620"/>
            <a:ext cx="8421688" cy="1325563"/>
          </a:xfrm>
        </p:spPr>
        <p:txBody>
          <a:bodyPr/>
          <a:lstStyle/>
          <a:p>
            <a:r>
              <a:rPr lang="en-US" dirty="0"/>
              <a:t>EDA insights</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
        <p:nvSpPr>
          <p:cNvPr id="117" name="Text Placeholder 116">
            <a:extLst>
              <a:ext uri="{FF2B5EF4-FFF2-40B4-BE49-F238E27FC236}">
                <a16:creationId xmlns:a16="http://schemas.microsoft.com/office/drawing/2014/main" id="{8F975B89-6559-A6A3-E9AC-42522AB0B227}"/>
              </a:ext>
            </a:extLst>
          </p:cNvPr>
          <p:cNvSpPr>
            <a:spLocks noGrp="1"/>
          </p:cNvSpPr>
          <p:nvPr>
            <p:ph type="body" idx="24"/>
          </p:nvPr>
        </p:nvSpPr>
        <p:spPr>
          <a:xfrm>
            <a:off x="1470753" y="5168256"/>
            <a:ext cx="4247002" cy="1447186"/>
          </a:xfrm>
        </p:spPr>
        <p:txBody>
          <a:bodyPr/>
          <a:lstStyle/>
          <a:p>
            <a:r>
              <a:rPr lang="en-GB" sz="1800" dirty="0"/>
              <a:t>75% of the instances were labelled as 'False', indicating no safety concerns, while 25% were labelled as 'True', which may indicate some safety incidents or issues</a:t>
            </a:r>
          </a:p>
        </p:txBody>
      </p:sp>
      <p:sp>
        <p:nvSpPr>
          <p:cNvPr id="123" name="Text Placeholder 116">
            <a:extLst>
              <a:ext uri="{FF2B5EF4-FFF2-40B4-BE49-F238E27FC236}">
                <a16:creationId xmlns:a16="http://schemas.microsoft.com/office/drawing/2014/main" id="{F433883D-2568-1CF1-1D7A-39D4EBACFC5F}"/>
              </a:ext>
            </a:extLst>
          </p:cNvPr>
          <p:cNvSpPr txBox="1">
            <a:spLocks/>
          </p:cNvSpPr>
          <p:nvPr/>
        </p:nvSpPr>
        <p:spPr>
          <a:xfrm>
            <a:off x="5815069" y="5070449"/>
            <a:ext cx="4906177" cy="1849489"/>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1800" dirty="0">
                <a:effectLst/>
                <a:ea typeface="Calibri" panose="020F0502020204030204" pitchFamily="34" charset="0"/>
                <a:cs typeface="Calibri" panose="020F0502020204030204" pitchFamily="34" charset="0"/>
              </a:rPr>
              <a:t>Most drivers have between 30 and 50 bookings, with the distribution peaking around this range. This indicates that there is a relatively balanced workload distribution among drivers</a:t>
            </a:r>
            <a:endParaRPr lang="en-SG" sz="1800" dirty="0">
              <a:effectLst/>
              <a:ea typeface="Calibri" panose="020F0502020204030204" pitchFamily="34" charset="0"/>
              <a:cs typeface="Calibri" panose="020F0502020204030204" pitchFamily="34" charset="0"/>
            </a:endParaRPr>
          </a:p>
        </p:txBody>
      </p:sp>
      <p:pic>
        <p:nvPicPr>
          <p:cNvPr id="3" name="Picture 2" descr="Uploaded image">
            <a:extLst>
              <a:ext uri="{FF2B5EF4-FFF2-40B4-BE49-F238E27FC236}">
                <a16:creationId xmlns:a16="http://schemas.microsoft.com/office/drawing/2014/main" id="{2E939687-D59B-CAE7-272F-BDEBCF83D3C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26687" y="1474303"/>
            <a:ext cx="6738626" cy="3397683"/>
          </a:xfrm>
          <a:prstGeom prst="rect">
            <a:avLst/>
          </a:prstGeom>
          <a:noFill/>
          <a:ln>
            <a:noFill/>
          </a:ln>
        </p:spPr>
      </p:pic>
    </p:spTree>
    <p:extLst>
      <p:ext uri="{BB962C8B-B14F-4D97-AF65-F5344CB8AC3E}">
        <p14:creationId xmlns:p14="http://schemas.microsoft.com/office/powerpoint/2010/main" val="2690448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74569" y="418451"/>
            <a:ext cx="8421688" cy="1325563"/>
          </a:xfrm>
        </p:spPr>
        <p:txBody>
          <a:bodyPr/>
          <a:lstStyle/>
          <a:p>
            <a:r>
              <a:rPr lang="en-US" dirty="0"/>
              <a:t>EDA insights</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sp>
        <p:nvSpPr>
          <p:cNvPr id="123" name="Text Placeholder 116">
            <a:extLst>
              <a:ext uri="{FF2B5EF4-FFF2-40B4-BE49-F238E27FC236}">
                <a16:creationId xmlns:a16="http://schemas.microsoft.com/office/drawing/2014/main" id="{F433883D-2568-1CF1-1D7A-39D4EBACFC5F}"/>
              </a:ext>
            </a:extLst>
          </p:cNvPr>
          <p:cNvSpPr txBox="1">
            <a:spLocks/>
          </p:cNvSpPr>
          <p:nvPr/>
        </p:nvSpPr>
        <p:spPr>
          <a:xfrm>
            <a:off x="7167391" y="589591"/>
            <a:ext cx="4247002" cy="5849958"/>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7000"/>
              </a:lnSpc>
              <a:spcAft>
                <a:spcPts val="800"/>
              </a:spcAft>
            </a:pPr>
            <a:r>
              <a:rPr lang="en-SG" sz="1400" b="1" kern="100" dirty="0">
                <a:effectLst/>
                <a:latin typeface="Calibri" panose="020F0502020204030204" pitchFamily="34" charset="0"/>
                <a:ea typeface="DengXian" panose="02010600030101010101" pitchFamily="2" charset="-122"/>
                <a:cs typeface="Times New Roman" panose="02020603050405020304" pitchFamily="18" charset="0"/>
              </a:rPr>
              <a:t>Acceleration Axes:</a:t>
            </a:r>
            <a:r>
              <a:rPr lang="en-SG" sz="1400" kern="100" dirty="0">
                <a:effectLst/>
                <a:latin typeface="Calibri" panose="020F0502020204030204" pitchFamily="34" charset="0"/>
                <a:ea typeface="DengXian" panose="02010600030101010101" pitchFamily="2" charset="-122"/>
                <a:cs typeface="Times New Roman" panose="02020603050405020304" pitchFamily="18" charset="0"/>
              </a:rPr>
              <a:t> A notable positive correlation is observed between ‘</a:t>
            </a:r>
            <a:r>
              <a:rPr lang="en-SG" sz="1400" kern="100" dirty="0" err="1">
                <a:effectLst/>
                <a:latin typeface="Calibri" panose="020F0502020204030204" pitchFamily="34" charset="0"/>
                <a:ea typeface="DengXian" panose="02010600030101010101" pitchFamily="2" charset="-122"/>
                <a:cs typeface="Times New Roman" panose="02020603050405020304" pitchFamily="18" charset="0"/>
              </a:rPr>
              <a:t>acc_y</a:t>
            </a:r>
            <a:r>
              <a:rPr lang="en-SG" sz="1400" kern="1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400" kern="100" dirty="0" err="1">
                <a:effectLst/>
                <a:latin typeface="Calibri" panose="020F0502020204030204" pitchFamily="34" charset="0"/>
                <a:ea typeface="DengXian" panose="02010600030101010101" pitchFamily="2" charset="-122"/>
                <a:cs typeface="Times New Roman" panose="02020603050405020304" pitchFamily="18" charset="0"/>
              </a:rPr>
              <a:t>acc_z</a:t>
            </a:r>
            <a:r>
              <a:rPr lang="en-SG" sz="1400" kern="100" dirty="0">
                <a:effectLst/>
                <a:latin typeface="Calibri" panose="020F0502020204030204" pitchFamily="34" charset="0"/>
                <a:ea typeface="DengXian" panose="02010600030101010101" pitchFamily="2" charset="-122"/>
                <a:cs typeface="Times New Roman" panose="02020603050405020304" pitchFamily="18" charset="0"/>
              </a:rPr>
              <a:t>’ (0.35), which could indicate that these axes of acceleration are often influenced together during driving events.</a:t>
            </a:r>
          </a:p>
          <a:p>
            <a:pPr>
              <a:lnSpc>
                <a:spcPct val="107000"/>
              </a:lnSpc>
              <a:spcAft>
                <a:spcPts val="800"/>
              </a:spcAft>
            </a:pPr>
            <a:r>
              <a:rPr lang="en-SG" sz="1400" b="1" kern="100" dirty="0">
                <a:effectLst/>
                <a:latin typeface="Calibri" panose="020F0502020204030204" pitchFamily="34" charset="0"/>
                <a:ea typeface="DengXian" panose="02010600030101010101" pitchFamily="2" charset="-122"/>
                <a:cs typeface="Times New Roman" panose="02020603050405020304" pitchFamily="18" charset="0"/>
              </a:rPr>
              <a:t>Gyroscopic Axes:</a:t>
            </a:r>
            <a:r>
              <a:rPr lang="en-SG" sz="1400" kern="100" dirty="0">
                <a:effectLst/>
                <a:latin typeface="Calibri" panose="020F0502020204030204" pitchFamily="34" charset="0"/>
                <a:ea typeface="DengXian" panose="02010600030101010101" pitchFamily="2" charset="-122"/>
                <a:cs typeface="Times New Roman" panose="02020603050405020304" pitchFamily="18" charset="0"/>
              </a:rPr>
              <a:t> There is a moderate positive correlation between ‘</a:t>
            </a:r>
            <a:r>
              <a:rPr lang="en-SG" sz="1400" kern="100" dirty="0" err="1">
                <a:effectLst/>
                <a:latin typeface="Calibri" panose="020F0502020204030204" pitchFamily="34" charset="0"/>
                <a:ea typeface="DengXian" panose="02010600030101010101" pitchFamily="2" charset="-122"/>
                <a:cs typeface="Times New Roman" panose="02020603050405020304" pitchFamily="18" charset="0"/>
              </a:rPr>
              <a:t>gyro_y</a:t>
            </a:r>
            <a:r>
              <a:rPr lang="en-SG" sz="1400" kern="100" dirty="0">
                <a:effectLst/>
                <a:latin typeface="Calibri" panose="020F0502020204030204" pitchFamily="34" charset="0"/>
                <a:ea typeface="DengXian" panose="02010600030101010101" pitchFamily="2" charset="-122"/>
                <a:cs typeface="Times New Roman" panose="02020603050405020304" pitchFamily="18" charset="0"/>
              </a:rPr>
              <a:t>’ and ‘</a:t>
            </a:r>
            <a:r>
              <a:rPr lang="en-SG" sz="1400" kern="100" dirty="0" err="1">
                <a:effectLst/>
                <a:latin typeface="Calibri" panose="020F0502020204030204" pitchFamily="34" charset="0"/>
                <a:ea typeface="DengXian" panose="02010600030101010101" pitchFamily="2" charset="-122"/>
                <a:cs typeface="Times New Roman" panose="02020603050405020304" pitchFamily="18" charset="0"/>
              </a:rPr>
              <a:t>gyro_z</a:t>
            </a:r>
            <a:r>
              <a:rPr lang="en-SG" sz="1400" kern="100" dirty="0">
                <a:effectLst/>
                <a:latin typeface="Calibri" panose="020F0502020204030204" pitchFamily="34" charset="0"/>
                <a:ea typeface="DengXian" panose="02010600030101010101" pitchFamily="2" charset="-122"/>
                <a:cs typeface="Times New Roman" panose="02020603050405020304" pitchFamily="18" charset="0"/>
              </a:rPr>
              <a:t>’ (0.14), suggesting a relationship between these rotational movements, possibly during turns or manoeuvres.</a:t>
            </a:r>
          </a:p>
          <a:p>
            <a:pPr>
              <a:lnSpc>
                <a:spcPct val="107000"/>
              </a:lnSpc>
              <a:spcAft>
                <a:spcPts val="800"/>
              </a:spcAft>
            </a:pPr>
            <a:r>
              <a:rPr lang="en-SG" sz="1400" b="1" kern="100" dirty="0">
                <a:effectLst/>
                <a:latin typeface="Calibri" panose="020F0502020204030204" pitchFamily="34" charset="0"/>
                <a:ea typeface="DengXian" panose="02010600030101010101" pitchFamily="2" charset="-122"/>
                <a:cs typeface="Times New Roman" panose="02020603050405020304" pitchFamily="18" charset="0"/>
              </a:rPr>
              <a:t>Time and Speed:</a:t>
            </a:r>
            <a:r>
              <a:rPr lang="en-SG" sz="1400" kern="100" dirty="0">
                <a:effectLst/>
                <a:latin typeface="Calibri" panose="020F0502020204030204" pitchFamily="34" charset="0"/>
                <a:ea typeface="DengXian" panose="02010600030101010101" pitchFamily="2" charset="-122"/>
                <a:cs typeface="Times New Roman" panose="02020603050405020304" pitchFamily="18" charset="0"/>
              </a:rPr>
              <a:t> The ‘sec’ (time) feature exhibits a positive correlation with ‘speed’ (0.26) and ‘hours’ (0.41), indicating that longer trips might have higher speed readings, possibly due to highway travel or less congested conditions.</a:t>
            </a:r>
          </a:p>
          <a:p>
            <a:pPr>
              <a:lnSpc>
                <a:spcPct val="107000"/>
              </a:lnSpc>
              <a:spcAft>
                <a:spcPts val="800"/>
              </a:spcAft>
            </a:pPr>
            <a:r>
              <a:rPr lang="en-SG" sz="1400" b="1" kern="100" dirty="0">
                <a:effectLst/>
                <a:latin typeface="Calibri" panose="020F0502020204030204" pitchFamily="34" charset="0"/>
                <a:ea typeface="DengXian" panose="02010600030101010101" pitchFamily="2" charset="-122"/>
                <a:cs typeface="Times New Roman" panose="02020603050405020304" pitchFamily="18" charset="0"/>
              </a:rPr>
              <a:t>Total Acceleration:</a:t>
            </a:r>
            <a:r>
              <a:rPr lang="en-SG" sz="1400" kern="100" dirty="0">
                <a:effectLst/>
                <a:latin typeface="Calibri" panose="020F0502020204030204" pitchFamily="34" charset="0"/>
                <a:ea typeface="DengXian" panose="02010600030101010101" pitchFamily="2" charset="-122"/>
                <a:cs typeface="Times New Roman" panose="02020603050405020304" pitchFamily="18" charset="0"/>
              </a:rPr>
              <a:t> Interestingly, ‘</a:t>
            </a:r>
            <a:r>
              <a:rPr lang="en-SG" sz="1400" kern="100" dirty="0" err="1">
                <a:effectLst/>
                <a:latin typeface="Calibri" panose="020F0502020204030204" pitchFamily="34" charset="0"/>
                <a:ea typeface="DengXian" panose="02010600030101010101" pitchFamily="2" charset="-122"/>
                <a:cs typeface="Times New Roman" panose="02020603050405020304" pitchFamily="18" charset="0"/>
              </a:rPr>
              <a:t>total_acceleration</a:t>
            </a:r>
            <a:r>
              <a:rPr lang="en-SG" sz="1400" kern="100" dirty="0">
                <a:effectLst/>
                <a:latin typeface="Calibri" panose="020F0502020204030204" pitchFamily="34" charset="0"/>
                <a:ea typeface="DengXian" panose="02010600030101010101" pitchFamily="2" charset="-122"/>
                <a:cs typeface="Times New Roman" panose="02020603050405020304" pitchFamily="18" charset="0"/>
              </a:rPr>
              <a:t>’ shows a positive correlation with ‘speed’ (0.12), which aligns with the understanding that higher speeds are typically associated with higher dynamic forces.</a:t>
            </a:r>
          </a:p>
        </p:txBody>
      </p:sp>
      <p:pic>
        <p:nvPicPr>
          <p:cNvPr id="4" name="Picture 3" descr="Uploaded image">
            <a:extLst>
              <a:ext uri="{FF2B5EF4-FFF2-40B4-BE49-F238E27FC236}">
                <a16:creationId xmlns:a16="http://schemas.microsoft.com/office/drawing/2014/main" id="{37D6FDCB-2935-7027-6BA4-789AE05E99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3146" y="1657985"/>
            <a:ext cx="5731510" cy="5063490"/>
          </a:xfrm>
          <a:prstGeom prst="rect">
            <a:avLst/>
          </a:prstGeom>
          <a:noFill/>
          <a:ln>
            <a:noFill/>
          </a:ln>
        </p:spPr>
      </p:pic>
    </p:spTree>
    <p:extLst>
      <p:ext uri="{BB962C8B-B14F-4D97-AF65-F5344CB8AC3E}">
        <p14:creationId xmlns:p14="http://schemas.microsoft.com/office/powerpoint/2010/main" val="416289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528620"/>
            <a:ext cx="8421688" cy="1325563"/>
          </a:xfrm>
        </p:spPr>
        <p:txBody>
          <a:bodyPr/>
          <a:lstStyle/>
          <a:p>
            <a:r>
              <a:rPr lang="en-US" dirty="0"/>
              <a:t>EDA insights</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
        <p:nvSpPr>
          <p:cNvPr id="123" name="Text Placeholder 116">
            <a:extLst>
              <a:ext uri="{FF2B5EF4-FFF2-40B4-BE49-F238E27FC236}">
                <a16:creationId xmlns:a16="http://schemas.microsoft.com/office/drawing/2014/main" id="{F433883D-2568-1CF1-1D7A-39D4EBACFC5F}"/>
              </a:ext>
            </a:extLst>
          </p:cNvPr>
          <p:cNvSpPr txBox="1">
            <a:spLocks/>
          </p:cNvSpPr>
          <p:nvPr/>
        </p:nvSpPr>
        <p:spPr>
          <a:xfrm>
            <a:off x="7327135" y="1773716"/>
            <a:ext cx="4247002" cy="411480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GB" sz="1800" dirty="0">
                <a:ea typeface="DengXian" panose="02010600030101010101" pitchFamily="2" charset="-122"/>
                <a:cs typeface="Times New Roman" panose="02020603050405020304" pitchFamily="18" charset="0"/>
              </a:rPr>
              <a:t>The majority of bookings have an average accuracy within the 0-10 range and a </a:t>
            </a:r>
            <a:r>
              <a:rPr lang="en-GB" sz="1800" dirty="0" err="1">
                <a:ea typeface="DengXian" panose="02010600030101010101" pitchFamily="2" charset="-122"/>
                <a:cs typeface="Times New Roman" panose="02020603050405020304" pitchFamily="18" charset="0"/>
              </a:rPr>
              <a:t>a</a:t>
            </a:r>
            <a:r>
              <a:rPr lang="en-GB" sz="1800" dirty="0">
                <a:ea typeface="DengXian" panose="02010600030101010101" pitchFamily="2" charset="-122"/>
                <a:cs typeface="Times New Roman" panose="02020603050405020304" pitchFamily="18" charset="0"/>
              </a:rPr>
              <a:t> rapid decline in frequency as the average accuracy value increases</a:t>
            </a:r>
          </a:p>
          <a:p>
            <a:endParaRPr lang="en-GB" sz="1800" dirty="0">
              <a:ea typeface="DengXian" panose="02010600030101010101" pitchFamily="2" charset="-122"/>
              <a:cs typeface="Times New Roman" panose="02020603050405020304" pitchFamily="18" charset="0"/>
            </a:endParaRPr>
          </a:p>
          <a:p>
            <a:pPr>
              <a:lnSpc>
                <a:spcPct val="107000"/>
              </a:lnSpc>
              <a:spcAft>
                <a:spcPts val="800"/>
              </a:spcAft>
            </a:pPr>
            <a:r>
              <a:rPr lang="en-SG" sz="1800" kern="100" dirty="0">
                <a:latin typeface="Calibri" panose="020F0502020204030204" pitchFamily="34" charset="0"/>
                <a:ea typeface="DengXian" panose="02010600030101010101" pitchFamily="2" charset="-122"/>
                <a:cs typeface="Times New Roman" panose="02020603050405020304" pitchFamily="18" charset="0"/>
              </a:rPr>
              <a:t>S</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uggests that the GPS equipment used in the bookings is generally reliable.</a:t>
            </a:r>
          </a:p>
          <a:p>
            <a:r>
              <a:rPr lang="en-SG" sz="1800" dirty="0">
                <a:effectLst/>
                <a:latin typeface="Calibri" panose="020F0502020204030204" pitchFamily="34" charset="0"/>
                <a:ea typeface="DengXian" panose="02010600030101010101" pitchFamily="2" charset="-122"/>
                <a:cs typeface="Times New Roman" panose="02020603050405020304" pitchFamily="18" charset="0"/>
              </a:rPr>
              <a:t>The distribution's skewness towards lower accuracy values implies that the instances of poor accuracy are relatively infrequent</a:t>
            </a:r>
            <a:endParaRPr lang="en-GB" sz="1800" dirty="0">
              <a:ea typeface="DengXian" panose="02010600030101010101" pitchFamily="2" charset="-122"/>
              <a:cs typeface="Times New Roman" panose="02020603050405020304" pitchFamily="18" charset="0"/>
            </a:endParaRPr>
          </a:p>
        </p:txBody>
      </p:sp>
      <p:pic>
        <p:nvPicPr>
          <p:cNvPr id="4" name="Picture 3" descr="Uploaded image">
            <a:extLst>
              <a:ext uri="{FF2B5EF4-FFF2-40B4-BE49-F238E27FC236}">
                <a16:creationId xmlns:a16="http://schemas.microsoft.com/office/drawing/2014/main" id="{9D4E787D-CC23-8916-D004-8DD3D6513D6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4500" y="2077669"/>
            <a:ext cx="5731510" cy="3656965"/>
          </a:xfrm>
          <a:prstGeom prst="rect">
            <a:avLst/>
          </a:prstGeom>
          <a:noFill/>
          <a:ln>
            <a:noFill/>
          </a:ln>
        </p:spPr>
      </p:pic>
    </p:spTree>
    <p:extLst>
      <p:ext uri="{BB962C8B-B14F-4D97-AF65-F5344CB8AC3E}">
        <p14:creationId xmlns:p14="http://schemas.microsoft.com/office/powerpoint/2010/main" val="2070178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528620"/>
            <a:ext cx="8421688" cy="1325563"/>
          </a:xfrm>
        </p:spPr>
        <p:txBody>
          <a:bodyPr/>
          <a:lstStyle/>
          <a:p>
            <a:r>
              <a:rPr lang="en-US" dirty="0"/>
              <a:t>EDA insights</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
        <p:nvSpPr>
          <p:cNvPr id="123" name="Text Placeholder 116">
            <a:extLst>
              <a:ext uri="{FF2B5EF4-FFF2-40B4-BE49-F238E27FC236}">
                <a16:creationId xmlns:a16="http://schemas.microsoft.com/office/drawing/2014/main" id="{F433883D-2568-1CF1-1D7A-39D4EBACFC5F}"/>
              </a:ext>
            </a:extLst>
          </p:cNvPr>
          <p:cNvSpPr txBox="1">
            <a:spLocks/>
          </p:cNvSpPr>
          <p:nvPr/>
        </p:nvSpPr>
        <p:spPr>
          <a:xfrm>
            <a:off x="7327135" y="1773716"/>
            <a:ext cx="4247002" cy="411480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nSpc>
                <a:spcPct val="107000"/>
              </a:lnSpc>
              <a:spcAft>
                <a:spcPts val="800"/>
              </a:spcAft>
            </a:pP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A wide range of trip durations, with the majority of bookings having an average duration of less than 500 seconds.</a:t>
            </a:r>
          </a:p>
          <a:p>
            <a:pPr>
              <a:lnSpc>
                <a:spcPct val="107000"/>
              </a:lnSpc>
              <a:spcAft>
                <a:spcPts val="800"/>
              </a:spcAft>
            </a:pP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The frequency of bookings decreases as the duration increases, suggesting that longer trips are less common than shorter ones.</a:t>
            </a:r>
          </a:p>
        </p:txBody>
      </p:sp>
      <p:pic>
        <p:nvPicPr>
          <p:cNvPr id="6" name="Picture 5" descr="Uploaded image">
            <a:extLst>
              <a:ext uri="{FF2B5EF4-FFF2-40B4-BE49-F238E27FC236}">
                <a16:creationId xmlns:a16="http://schemas.microsoft.com/office/drawing/2014/main" id="{29023B74-A98F-B342-11A5-49F37B1412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8992" y="2041280"/>
            <a:ext cx="5731510" cy="3660140"/>
          </a:xfrm>
          <a:prstGeom prst="rect">
            <a:avLst/>
          </a:prstGeom>
          <a:noFill/>
          <a:ln>
            <a:noFill/>
          </a:ln>
        </p:spPr>
      </p:pic>
    </p:spTree>
    <p:extLst>
      <p:ext uri="{BB962C8B-B14F-4D97-AF65-F5344CB8AC3E}">
        <p14:creationId xmlns:p14="http://schemas.microsoft.com/office/powerpoint/2010/main" val="3625103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71420"/>
            <a:ext cx="8421688" cy="1325563"/>
          </a:xfrm>
        </p:spPr>
        <p:txBody>
          <a:bodyPr/>
          <a:lstStyle/>
          <a:p>
            <a:r>
              <a:rPr lang="en-US" dirty="0"/>
              <a:t>Tableau Dashboard (cab driver)</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pic>
        <p:nvPicPr>
          <p:cNvPr id="3" name="Picture 2" descr="A close-up of a graph&#10;&#10;Description automatically generated">
            <a:extLst>
              <a:ext uri="{FF2B5EF4-FFF2-40B4-BE49-F238E27FC236}">
                <a16:creationId xmlns:a16="http://schemas.microsoft.com/office/drawing/2014/main" id="{01434AA3-B4B4-8B66-CECC-D57F3B07E8B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0671" y="1439927"/>
            <a:ext cx="9712894" cy="5043689"/>
          </a:xfrm>
          <a:prstGeom prst="rect">
            <a:avLst/>
          </a:prstGeom>
          <a:noFill/>
          <a:ln>
            <a:noFill/>
          </a:ln>
        </p:spPr>
      </p:pic>
    </p:spTree>
    <p:extLst>
      <p:ext uri="{BB962C8B-B14F-4D97-AF65-F5344CB8AC3E}">
        <p14:creationId xmlns:p14="http://schemas.microsoft.com/office/powerpoint/2010/main" val="37834077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30734"/>
            <a:ext cx="8421688" cy="1325563"/>
          </a:xfrm>
        </p:spPr>
        <p:txBody>
          <a:bodyPr/>
          <a:lstStyle/>
          <a:p>
            <a:r>
              <a:rPr lang="en-US" dirty="0"/>
              <a:t>Tableau insights (cab driver)</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838061" y="1201268"/>
            <a:ext cx="4031945" cy="365125"/>
          </a:xfrm>
        </p:spPr>
        <p:txBody>
          <a:bodyPr vert="horz" lIns="91440" tIns="45720" rIns="91440" bIns="45720" rtlCol="0" anchor="t">
            <a:normAutofit lnSpcReduction="10000"/>
          </a:bodyPr>
          <a:lstStyle/>
          <a:p>
            <a:r>
              <a:rPr lang="en-US" u="sng" dirty="0"/>
              <a:t>Driver Ratings</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838061" y="1603589"/>
            <a:ext cx="4031030" cy="1711901"/>
          </a:xfrm>
        </p:spPr>
        <p:txBody>
          <a:bodyPr>
            <a:noAutofit/>
          </a:bodyPr>
          <a:lstStyle/>
          <a:p>
            <a:r>
              <a:rPr lang="en-GB" sz="1600" dirty="0"/>
              <a:t>The chart clearly identifies top-performing drivers, which can be useful for recognizing and rewarding good performance, as well as identifying drivers who may need additional training or support.</a:t>
            </a:r>
            <a:endParaRPr lang="en-US" sz="1600"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837146" y="3315490"/>
            <a:ext cx="4031945" cy="365125"/>
          </a:xfrm>
        </p:spPr>
        <p:txBody>
          <a:bodyPr>
            <a:normAutofit lnSpcReduction="10000"/>
          </a:bodyPr>
          <a:lstStyle/>
          <a:p>
            <a:r>
              <a:rPr lang="en-US" u="sng" dirty="0"/>
              <a:t>Proportion of Dangerous Trips</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837659" y="3822715"/>
            <a:ext cx="4031030" cy="1057308"/>
          </a:xfrm>
        </p:spPr>
        <p:txBody>
          <a:bodyPr>
            <a:normAutofit/>
          </a:bodyPr>
          <a:lstStyle/>
          <a:p>
            <a:r>
              <a:rPr lang="en-GB" sz="1600" dirty="0"/>
              <a:t>The bar chart quantifies the proportion of trips that are considered dangerous for each driver. </a:t>
            </a:r>
            <a:endParaRPr lang="en-US" sz="1600"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594627" y="4185335"/>
            <a:ext cx="4031945" cy="641906"/>
          </a:xfrm>
        </p:spPr>
        <p:txBody>
          <a:bodyPr>
            <a:noAutofit/>
          </a:bodyPr>
          <a:lstStyle/>
          <a:p>
            <a:r>
              <a:rPr lang="en-GB" u="sng" dirty="0"/>
              <a:t>Extreme Acceleration per Booking ID</a:t>
            </a:r>
            <a:endParaRPr lang="en-US" u="sng"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595542" y="4937822"/>
            <a:ext cx="4031030" cy="1621958"/>
          </a:xfrm>
        </p:spPr>
        <p:txBody>
          <a:bodyPr>
            <a:noAutofit/>
          </a:bodyPr>
          <a:lstStyle/>
          <a:p>
            <a:r>
              <a:rPr lang="en-GB" sz="1600" dirty="0"/>
              <a:t>Represent the frequency of extreme acceleration events for individual bookings. It could be used to pinpoint specific instances where intervention might be necessary</a:t>
            </a:r>
            <a:endParaRPr lang="en-US" sz="1600"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19</a:t>
            </a:fld>
            <a:endParaRPr lang="en-US" dirty="0"/>
          </a:p>
        </p:txBody>
      </p:sp>
      <p:sp>
        <p:nvSpPr>
          <p:cNvPr id="11" name="Text Placeholder 4">
            <a:extLst>
              <a:ext uri="{FF2B5EF4-FFF2-40B4-BE49-F238E27FC236}">
                <a16:creationId xmlns:a16="http://schemas.microsoft.com/office/drawing/2014/main" id="{E65B6C1D-8315-9039-A74E-C157345B3624}"/>
              </a:ext>
            </a:extLst>
          </p:cNvPr>
          <p:cNvSpPr txBox="1">
            <a:spLocks/>
          </p:cNvSpPr>
          <p:nvPr/>
        </p:nvSpPr>
        <p:spPr>
          <a:xfrm>
            <a:off x="837146" y="5022108"/>
            <a:ext cx="4405232"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u="sng" dirty="0"/>
              <a:t>Driver Average Net Acceleration</a:t>
            </a:r>
          </a:p>
        </p:txBody>
      </p:sp>
      <p:sp>
        <p:nvSpPr>
          <p:cNvPr id="12" name="Text Placeholder 5">
            <a:extLst>
              <a:ext uri="{FF2B5EF4-FFF2-40B4-BE49-F238E27FC236}">
                <a16:creationId xmlns:a16="http://schemas.microsoft.com/office/drawing/2014/main" id="{695EC2A6-BC71-D7A2-42E5-B27EAE08B877}"/>
              </a:ext>
            </a:extLst>
          </p:cNvPr>
          <p:cNvSpPr txBox="1">
            <a:spLocks/>
          </p:cNvSpPr>
          <p:nvPr/>
        </p:nvSpPr>
        <p:spPr>
          <a:xfrm>
            <a:off x="837285" y="5529333"/>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displays the average net acceleration for each driver, which can be an indicator of aggressive driving behaviour</a:t>
            </a:r>
            <a:endParaRPr lang="en-US" sz="1600" dirty="0"/>
          </a:p>
        </p:txBody>
      </p:sp>
      <p:sp>
        <p:nvSpPr>
          <p:cNvPr id="13" name="Text Placeholder 8">
            <a:extLst>
              <a:ext uri="{FF2B5EF4-FFF2-40B4-BE49-F238E27FC236}">
                <a16:creationId xmlns:a16="http://schemas.microsoft.com/office/drawing/2014/main" id="{993D0ECC-A373-CB6B-8BD1-EE01F498195E}"/>
              </a:ext>
            </a:extLst>
          </p:cNvPr>
          <p:cNvSpPr txBox="1">
            <a:spLocks/>
          </p:cNvSpPr>
          <p:nvPr/>
        </p:nvSpPr>
        <p:spPr>
          <a:xfrm>
            <a:off x="6594572" y="1399580"/>
            <a:ext cx="4031945" cy="365125"/>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u="sng"/>
              <a:t>Acceleration Danger Level</a:t>
            </a:r>
          </a:p>
        </p:txBody>
      </p:sp>
      <p:sp>
        <p:nvSpPr>
          <p:cNvPr id="14" name="Text Placeholder 9">
            <a:extLst>
              <a:ext uri="{FF2B5EF4-FFF2-40B4-BE49-F238E27FC236}">
                <a16:creationId xmlns:a16="http://schemas.microsoft.com/office/drawing/2014/main" id="{067C4B94-02AE-4B05-CC98-0ABCF7BE1216}"/>
              </a:ext>
            </a:extLst>
          </p:cNvPr>
          <p:cNvSpPr txBox="1">
            <a:spLocks/>
          </p:cNvSpPr>
          <p:nvPr/>
        </p:nvSpPr>
        <p:spPr>
          <a:xfrm>
            <a:off x="6594572" y="1905354"/>
            <a:ext cx="4031030" cy="162195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categorizes average net acceleration into different danger levels providing a clear visualization of how many drivers are engaging in potentially risky driving </a:t>
            </a:r>
            <a:r>
              <a:rPr lang="en-GB" sz="1600" dirty="0" err="1"/>
              <a:t>behaviors</a:t>
            </a:r>
            <a:r>
              <a:rPr lang="en-GB" sz="1600" dirty="0"/>
              <a:t> based on their acceleration patterns.</a:t>
            </a:r>
            <a:endParaRPr lang="en-US" sz="1600" dirty="0"/>
          </a:p>
        </p:txBody>
      </p:sp>
    </p:spTree>
    <p:extLst>
      <p:ext uri="{BB962C8B-B14F-4D97-AF65-F5344CB8AC3E}">
        <p14:creationId xmlns:p14="http://schemas.microsoft.com/office/powerpoint/2010/main" val="3489471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SG" dirty="0"/>
              <a:t>Business understanding</a:t>
            </a:r>
            <a:endParaRPr lang="en-US"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2</a:t>
            </a:fld>
            <a:endParaRPr lang="en-US" dirty="0"/>
          </a:p>
        </p:txBody>
      </p:sp>
      <p:sp>
        <p:nvSpPr>
          <p:cNvPr id="26" name="TextBox 25">
            <a:extLst>
              <a:ext uri="{FF2B5EF4-FFF2-40B4-BE49-F238E27FC236}">
                <a16:creationId xmlns:a16="http://schemas.microsoft.com/office/drawing/2014/main" id="{CEA9140F-4791-EA6D-AA66-FE6572BC4B80}"/>
              </a:ext>
            </a:extLst>
          </p:cNvPr>
          <p:cNvSpPr txBox="1"/>
          <p:nvPr/>
        </p:nvSpPr>
        <p:spPr>
          <a:xfrm>
            <a:off x="5658538" y="2702530"/>
            <a:ext cx="6095082" cy="2308324"/>
          </a:xfrm>
          <a:prstGeom prst="rect">
            <a:avLst/>
          </a:prstGeom>
          <a:noFill/>
        </p:spPr>
        <p:txBody>
          <a:bodyPr wrap="square">
            <a:spAutoFit/>
          </a:bodyPr>
          <a:lstStyle/>
          <a:p>
            <a:r>
              <a:rPr lang="en-GB" b="1" dirty="0" err="1"/>
              <a:t>GoBest</a:t>
            </a:r>
            <a:r>
              <a:rPr lang="en-GB" dirty="0"/>
              <a:t> Cab Operates in a competitive ride-hailing market with a focus on customer safety and satisfaction</a:t>
            </a:r>
          </a:p>
          <a:p>
            <a:endParaRPr lang="en-GB" dirty="0"/>
          </a:p>
          <a:p>
            <a:r>
              <a:rPr lang="en-GB" dirty="0"/>
              <a:t>Industry trends show the critical role of data in service improvement and safety assurance</a:t>
            </a:r>
          </a:p>
          <a:p>
            <a:endParaRPr lang="en-GB" dirty="0"/>
          </a:p>
          <a:p>
            <a:r>
              <a:rPr lang="en-GB" b="1" dirty="0"/>
              <a:t>Aim: </a:t>
            </a:r>
            <a:r>
              <a:rPr lang="en-GB" dirty="0"/>
              <a:t>Identify patterns to predict and mitigate risks for safer, more reliable services</a:t>
            </a:r>
          </a:p>
        </p:txBody>
      </p:sp>
    </p:spTree>
    <p:extLst>
      <p:ext uri="{BB962C8B-B14F-4D97-AF65-F5344CB8AC3E}">
        <p14:creationId xmlns:p14="http://schemas.microsoft.com/office/powerpoint/2010/main" val="327131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71420"/>
            <a:ext cx="8421688" cy="1325563"/>
          </a:xfrm>
        </p:spPr>
        <p:txBody>
          <a:bodyPr/>
          <a:lstStyle/>
          <a:p>
            <a:r>
              <a:rPr lang="en-US" dirty="0"/>
              <a:t>Tableau Dashboard (cab brand)</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20</a:t>
            </a:fld>
            <a:endParaRPr lang="en-US" dirty="0"/>
          </a:p>
        </p:txBody>
      </p:sp>
      <p:pic>
        <p:nvPicPr>
          <p:cNvPr id="6" name="Picture 5" descr="Uploaded image">
            <a:extLst>
              <a:ext uri="{FF2B5EF4-FFF2-40B4-BE49-F238E27FC236}">
                <a16:creationId xmlns:a16="http://schemas.microsoft.com/office/drawing/2014/main" id="{B164047E-EAEA-412B-7114-7EF1B3F4D19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435" y="1439926"/>
            <a:ext cx="9359444" cy="5043689"/>
          </a:xfrm>
          <a:prstGeom prst="rect">
            <a:avLst/>
          </a:prstGeom>
          <a:noFill/>
          <a:ln>
            <a:noFill/>
          </a:ln>
        </p:spPr>
      </p:pic>
    </p:spTree>
    <p:extLst>
      <p:ext uri="{BB962C8B-B14F-4D97-AF65-F5344CB8AC3E}">
        <p14:creationId xmlns:p14="http://schemas.microsoft.com/office/powerpoint/2010/main" val="1148547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30734"/>
            <a:ext cx="8421688" cy="1325563"/>
          </a:xfrm>
        </p:spPr>
        <p:txBody>
          <a:bodyPr/>
          <a:lstStyle/>
          <a:p>
            <a:r>
              <a:rPr lang="en-US" dirty="0"/>
              <a:t>Tableau insights (cab driver)</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821917" y="1173734"/>
            <a:ext cx="4031945" cy="365125"/>
          </a:xfrm>
        </p:spPr>
        <p:txBody>
          <a:bodyPr vert="horz" lIns="91440" tIns="45720" rIns="91440" bIns="45720" rtlCol="0" anchor="t">
            <a:normAutofit lnSpcReduction="10000"/>
          </a:bodyPr>
          <a:lstStyle/>
          <a:p>
            <a:r>
              <a:rPr lang="en-US" u="sng" dirty="0"/>
              <a:t>Car Brand’s Danger</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821917" y="1576055"/>
            <a:ext cx="4031030" cy="1711901"/>
          </a:xfrm>
        </p:spPr>
        <p:txBody>
          <a:bodyPr>
            <a:noAutofit/>
          </a:bodyPr>
          <a:lstStyle/>
          <a:p>
            <a:r>
              <a:rPr lang="en-GB" sz="1600" dirty="0"/>
              <a:t>This bar chart displays two types of danger metrics associated with different car brands. The green bars likely represent a lower level of danger, and the red bars a higher level</a:t>
            </a:r>
            <a:endParaRPr lang="en-US" sz="1600"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688367" y="3063875"/>
            <a:ext cx="4830893" cy="365125"/>
          </a:xfrm>
        </p:spPr>
        <p:txBody>
          <a:bodyPr>
            <a:noAutofit/>
          </a:bodyPr>
          <a:lstStyle/>
          <a:p>
            <a:r>
              <a:rPr lang="en-US" u="sng" dirty="0"/>
              <a:t>Average Driver Rating Per Car Brand</a:t>
            </a:r>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837285" y="3571100"/>
            <a:ext cx="4031030" cy="1057308"/>
          </a:xfrm>
        </p:spPr>
        <p:txBody>
          <a:bodyPr>
            <a:normAutofit lnSpcReduction="10000"/>
          </a:bodyPr>
          <a:lstStyle/>
          <a:p>
            <a:r>
              <a:rPr lang="en-GB" sz="1600" dirty="0"/>
              <a:t>Shows the count of dangerous trips associated with different car brands. The green and red bars represent different severity levels of danger</a:t>
            </a:r>
            <a:endParaRPr lang="en-US" sz="1600"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672742" y="1449060"/>
            <a:ext cx="4031945" cy="365125"/>
          </a:xfrm>
        </p:spPr>
        <p:txBody>
          <a:bodyPr>
            <a:normAutofit lnSpcReduction="10000"/>
          </a:bodyPr>
          <a:lstStyle/>
          <a:p>
            <a:r>
              <a:rPr lang="en-GB" u="sng" dirty="0"/>
              <a:t>Average Speed for Car Brand</a:t>
            </a:r>
            <a:endParaRPr lang="en-US" u="sng"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255" y="1956285"/>
            <a:ext cx="4031030" cy="1621958"/>
          </a:xfrm>
        </p:spPr>
        <p:txBody>
          <a:bodyPr>
            <a:noAutofit/>
          </a:bodyPr>
          <a:lstStyle/>
          <a:p>
            <a:r>
              <a:rPr lang="en-GB" sz="1600" dirty="0"/>
              <a:t>plot shows average speed by car brand. There is a spread of average speeds across various brands. Car brands that tend to have higher average speeds might be preferred for certain types of trips</a:t>
            </a:r>
            <a:endParaRPr lang="en-US" sz="1600"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21</a:t>
            </a:fld>
            <a:endParaRPr lang="en-US" dirty="0"/>
          </a:p>
        </p:txBody>
      </p:sp>
      <p:sp>
        <p:nvSpPr>
          <p:cNvPr id="11" name="Text Placeholder 4">
            <a:extLst>
              <a:ext uri="{FF2B5EF4-FFF2-40B4-BE49-F238E27FC236}">
                <a16:creationId xmlns:a16="http://schemas.microsoft.com/office/drawing/2014/main" id="{4EC827A8-60B9-F800-B63F-20E07EEF42E9}"/>
              </a:ext>
            </a:extLst>
          </p:cNvPr>
          <p:cNvSpPr txBox="1">
            <a:spLocks/>
          </p:cNvSpPr>
          <p:nvPr/>
        </p:nvSpPr>
        <p:spPr>
          <a:xfrm>
            <a:off x="715906" y="4894953"/>
            <a:ext cx="4803354"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u="sng"/>
              <a:t>Pie Chart of Car Brand Booking ID</a:t>
            </a:r>
          </a:p>
        </p:txBody>
      </p:sp>
      <p:sp>
        <p:nvSpPr>
          <p:cNvPr id="12" name="Text Placeholder 5">
            <a:extLst>
              <a:ext uri="{FF2B5EF4-FFF2-40B4-BE49-F238E27FC236}">
                <a16:creationId xmlns:a16="http://schemas.microsoft.com/office/drawing/2014/main" id="{2692E74F-A6FB-CB02-01C5-E42B50790E43}"/>
              </a:ext>
            </a:extLst>
          </p:cNvPr>
          <p:cNvSpPr txBox="1">
            <a:spLocks/>
          </p:cNvSpPr>
          <p:nvPr/>
        </p:nvSpPr>
        <p:spPr>
          <a:xfrm>
            <a:off x="1114167" y="5402178"/>
            <a:ext cx="4031030" cy="1057308"/>
          </a:xfrm>
          <a:prstGeom prst="rect">
            <a:avLst/>
          </a:prstGeom>
        </p:spPr>
        <p:txBody>
          <a:bodyPr vert="horz" lIns="91440" tIns="45720" rIns="91440" bIns="45720" rtlCol="0">
            <a:normAutofit lnSpcReduction="10000"/>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600">
                <a:latin typeface="+mj-lt"/>
                <a:ea typeface="DengXian" panose="02010600030101010101" pitchFamily="2" charset="-122"/>
                <a:cs typeface="Times New Roman" panose="02020603050405020304" pitchFamily="18" charset="0"/>
              </a:rPr>
              <a:t>Chart illustrates the proportion of bookings for each car brand. The data could be used to identify the most popular or most utilized car brands within the service.</a:t>
            </a:r>
            <a:endParaRPr lang="en-US" sz="1600" dirty="0">
              <a:latin typeface="+mj-lt"/>
            </a:endParaRPr>
          </a:p>
        </p:txBody>
      </p:sp>
      <p:sp>
        <p:nvSpPr>
          <p:cNvPr id="17" name="Text Placeholder 8">
            <a:extLst>
              <a:ext uri="{FF2B5EF4-FFF2-40B4-BE49-F238E27FC236}">
                <a16:creationId xmlns:a16="http://schemas.microsoft.com/office/drawing/2014/main" id="{BEF98FC3-F389-5315-8A92-62103F7874EE}"/>
              </a:ext>
            </a:extLst>
          </p:cNvPr>
          <p:cNvSpPr txBox="1">
            <a:spLocks/>
          </p:cNvSpPr>
          <p:nvPr/>
        </p:nvSpPr>
        <p:spPr>
          <a:xfrm>
            <a:off x="6672742" y="3895973"/>
            <a:ext cx="4031945" cy="6374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u="sng" dirty="0"/>
              <a:t>Average Net Acceleration for Car Brand</a:t>
            </a:r>
          </a:p>
        </p:txBody>
      </p:sp>
      <p:sp>
        <p:nvSpPr>
          <p:cNvPr id="18" name="Text Placeholder 9">
            <a:extLst>
              <a:ext uri="{FF2B5EF4-FFF2-40B4-BE49-F238E27FC236}">
                <a16:creationId xmlns:a16="http://schemas.microsoft.com/office/drawing/2014/main" id="{DBF2D4EF-78B6-9DB6-5B95-BE21925585F0}"/>
              </a:ext>
            </a:extLst>
          </p:cNvPr>
          <p:cNvSpPr txBox="1">
            <a:spLocks/>
          </p:cNvSpPr>
          <p:nvPr/>
        </p:nvSpPr>
        <p:spPr>
          <a:xfrm>
            <a:off x="6673657" y="4647403"/>
            <a:ext cx="4031030" cy="162195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represents average net acceleration for each car brand. Brands that show higher average net acceleration could potentially indicate a tendency for more aggressive driving</a:t>
            </a:r>
            <a:endParaRPr lang="en-US" sz="1600" dirty="0"/>
          </a:p>
        </p:txBody>
      </p:sp>
    </p:spTree>
    <p:extLst>
      <p:ext uri="{BB962C8B-B14F-4D97-AF65-F5344CB8AC3E}">
        <p14:creationId xmlns:p14="http://schemas.microsoft.com/office/powerpoint/2010/main" val="2448692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71420"/>
            <a:ext cx="8421688" cy="1325563"/>
          </a:xfrm>
        </p:spPr>
        <p:txBody>
          <a:bodyPr/>
          <a:lstStyle/>
          <a:p>
            <a:r>
              <a:rPr lang="en-US" dirty="0"/>
              <a:t>Tableau Dashboard (cab brand)</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22</a:t>
            </a:fld>
            <a:endParaRPr lang="en-US" dirty="0"/>
          </a:p>
        </p:txBody>
      </p:sp>
      <p:pic>
        <p:nvPicPr>
          <p:cNvPr id="4" name="Picture 3" descr="Uploaded image">
            <a:extLst>
              <a:ext uri="{FF2B5EF4-FFF2-40B4-BE49-F238E27FC236}">
                <a16:creationId xmlns:a16="http://schemas.microsoft.com/office/drawing/2014/main" id="{1FF50B60-1BAC-11ED-19FB-D27A4B3ED56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8895" y="1354822"/>
            <a:ext cx="9394209" cy="5043689"/>
          </a:xfrm>
          <a:prstGeom prst="rect">
            <a:avLst/>
          </a:prstGeom>
          <a:noFill/>
          <a:ln>
            <a:noFill/>
          </a:ln>
        </p:spPr>
      </p:pic>
    </p:spTree>
    <p:extLst>
      <p:ext uri="{BB962C8B-B14F-4D97-AF65-F5344CB8AC3E}">
        <p14:creationId xmlns:p14="http://schemas.microsoft.com/office/powerpoint/2010/main" val="3065588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30734"/>
            <a:ext cx="8421688" cy="1325563"/>
          </a:xfrm>
        </p:spPr>
        <p:txBody>
          <a:bodyPr/>
          <a:lstStyle/>
          <a:p>
            <a:r>
              <a:rPr lang="en-US" dirty="0"/>
              <a:t>Tableau insights (cab driver)</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821917" y="1173734"/>
            <a:ext cx="4031945" cy="365125"/>
          </a:xfrm>
        </p:spPr>
        <p:txBody>
          <a:bodyPr vert="horz" lIns="91440" tIns="45720" rIns="91440" bIns="45720" rtlCol="0" anchor="t">
            <a:normAutofit lnSpcReduction="10000"/>
          </a:bodyPr>
          <a:lstStyle/>
          <a:p>
            <a:r>
              <a:rPr lang="en-US" u="sng" dirty="0"/>
              <a:t>Highest Driver Ratings </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821917" y="1576055"/>
            <a:ext cx="4031030" cy="1711901"/>
          </a:xfrm>
        </p:spPr>
        <p:txBody>
          <a:bodyPr>
            <a:noAutofit/>
          </a:bodyPr>
          <a:lstStyle/>
          <a:p>
            <a:r>
              <a:rPr lang="en-GB" sz="1600" dirty="0"/>
              <a:t>Shows a range of ratings, with some drivers achieving near the top score. This indicates that there are standout performers who may have best practices that could be shared with other drivers</a:t>
            </a:r>
            <a:endParaRPr lang="en-US" sz="1600"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402913" y="3052055"/>
            <a:ext cx="5453537" cy="365125"/>
          </a:xfrm>
        </p:spPr>
        <p:txBody>
          <a:bodyPr>
            <a:noAutofit/>
          </a:bodyPr>
          <a:lstStyle/>
          <a:p>
            <a:r>
              <a:rPr lang="en-GB" u="sng" dirty="0"/>
              <a:t>Proportion of Dangerous Trips per Driver</a:t>
            </a:r>
            <a:endParaRPr lang="en-US" u="sng"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837285" y="3571100"/>
            <a:ext cx="4031030" cy="1057308"/>
          </a:xfrm>
        </p:spPr>
        <p:txBody>
          <a:bodyPr>
            <a:normAutofit lnSpcReduction="10000"/>
          </a:bodyPr>
          <a:lstStyle/>
          <a:p>
            <a:r>
              <a:rPr lang="en-GB" sz="1600" dirty="0"/>
              <a:t>Displays the proportion of dangerous trips for each driver. This could be an area for targeted safety training or further investigation</a:t>
            </a:r>
            <a:endParaRPr lang="en-US" sz="1600"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481686" y="1443286"/>
            <a:ext cx="4414056" cy="365125"/>
          </a:xfrm>
        </p:spPr>
        <p:txBody>
          <a:bodyPr>
            <a:noAutofit/>
          </a:bodyPr>
          <a:lstStyle/>
          <a:p>
            <a:r>
              <a:rPr lang="en-GB" u="sng" dirty="0"/>
              <a:t>Count of Drivers at a Certain Age </a:t>
            </a:r>
            <a:endParaRPr lang="en-US" u="sng"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673255" y="1956285"/>
            <a:ext cx="4031030" cy="1621958"/>
          </a:xfrm>
        </p:spPr>
        <p:txBody>
          <a:bodyPr>
            <a:noAutofit/>
          </a:bodyPr>
          <a:lstStyle/>
          <a:p>
            <a:r>
              <a:rPr lang="en-GB" sz="1600" dirty="0"/>
              <a:t>Shows the distribution of drivers across various age ranges. The peaks of the distribution could indicate common ages for hiring or the ages at which drivers are most available in the job market.</a:t>
            </a:r>
            <a:endParaRPr lang="en-US" sz="1600"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23</a:t>
            </a:fld>
            <a:endParaRPr lang="en-US" dirty="0"/>
          </a:p>
        </p:txBody>
      </p:sp>
      <p:sp>
        <p:nvSpPr>
          <p:cNvPr id="11" name="Text Placeholder 4">
            <a:extLst>
              <a:ext uri="{FF2B5EF4-FFF2-40B4-BE49-F238E27FC236}">
                <a16:creationId xmlns:a16="http://schemas.microsoft.com/office/drawing/2014/main" id="{4EC827A8-60B9-F800-B63F-20E07EEF42E9}"/>
              </a:ext>
            </a:extLst>
          </p:cNvPr>
          <p:cNvSpPr txBox="1">
            <a:spLocks/>
          </p:cNvSpPr>
          <p:nvPr/>
        </p:nvSpPr>
        <p:spPr>
          <a:xfrm>
            <a:off x="715906" y="4894953"/>
            <a:ext cx="4803354"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u="sng" dirty="0"/>
              <a:t>Average Age for Gender</a:t>
            </a:r>
          </a:p>
        </p:txBody>
      </p:sp>
      <p:sp>
        <p:nvSpPr>
          <p:cNvPr id="12" name="Text Placeholder 5">
            <a:extLst>
              <a:ext uri="{FF2B5EF4-FFF2-40B4-BE49-F238E27FC236}">
                <a16:creationId xmlns:a16="http://schemas.microsoft.com/office/drawing/2014/main" id="{2692E74F-A6FB-CB02-01C5-E42B50790E43}"/>
              </a:ext>
            </a:extLst>
          </p:cNvPr>
          <p:cNvSpPr txBox="1">
            <a:spLocks/>
          </p:cNvSpPr>
          <p:nvPr/>
        </p:nvSpPr>
        <p:spPr>
          <a:xfrm>
            <a:off x="1114167" y="5402178"/>
            <a:ext cx="4031030" cy="1057308"/>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latin typeface="+mj-lt"/>
                <a:ea typeface="DengXian" panose="02010600030101010101" pitchFamily="2" charset="-122"/>
                <a:cs typeface="Times New Roman" panose="02020603050405020304" pitchFamily="18" charset="0"/>
              </a:rPr>
              <a:t>Shows the average age of drivers, divided by gender. It appears to be a near 50/50 split between male and female drivers</a:t>
            </a:r>
            <a:endParaRPr lang="en-US" sz="1600" dirty="0">
              <a:latin typeface="+mj-lt"/>
            </a:endParaRPr>
          </a:p>
        </p:txBody>
      </p:sp>
      <p:sp>
        <p:nvSpPr>
          <p:cNvPr id="17" name="Text Placeholder 8">
            <a:extLst>
              <a:ext uri="{FF2B5EF4-FFF2-40B4-BE49-F238E27FC236}">
                <a16:creationId xmlns:a16="http://schemas.microsoft.com/office/drawing/2014/main" id="{BEF98FC3-F389-5315-8A92-62103F7874EE}"/>
              </a:ext>
            </a:extLst>
          </p:cNvPr>
          <p:cNvSpPr txBox="1">
            <a:spLocks/>
          </p:cNvSpPr>
          <p:nvPr/>
        </p:nvSpPr>
        <p:spPr>
          <a:xfrm>
            <a:off x="6672742" y="3895973"/>
            <a:ext cx="4031945" cy="63746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u="sng" dirty="0"/>
              <a:t>Number of Years in Driving Experience </a:t>
            </a:r>
          </a:p>
        </p:txBody>
      </p:sp>
      <p:sp>
        <p:nvSpPr>
          <p:cNvPr id="18" name="Text Placeholder 9">
            <a:extLst>
              <a:ext uri="{FF2B5EF4-FFF2-40B4-BE49-F238E27FC236}">
                <a16:creationId xmlns:a16="http://schemas.microsoft.com/office/drawing/2014/main" id="{DBF2D4EF-78B6-9DB6-5B95-BE21925585F0}"/>
              </a:ext>
            </a:extLst>
          </p:cNvPr>
          <p:cNvSpPr txBox="1">
            <a:spLocks/>
          </p:cNvSpPr>
          <p:nvPr/>
        </p:nvSpPr>
        <p:spPr>
          <a:xfrm>
            <a:off x="6673657" y="4647403"/>
            <a:ext cx="4031030" cy="162195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Displays the number of drivers according to their years of driving experience. There's a wide range in the level of experience, with fewer drivers at the very high end of the scale. This may indicate a young workforce or high turnover</a:t>
            </a:r>
            <a:endParaRPr lang="en-US" sz="1600" dirty="0"/>
          </a:p>
        </p:txBody>
      </p:sp>
    </p:spTree>
    <p:extLst>
      <p:ext uri="{BB962C8B-B14F-4D97-AF65-F5344CB8AC3E}">
        <p14:creationId xmlns:p14="http://schemas.microsoft.com/office/powerpoint/2010/main" val="340067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71420"/>
            <a:ext cx="8421688" cy="1325563"/>
          </a:xfrm>
        </p:spPr>
        <p:txBody>
          <a:bodyPr/>
          <a:lstStyle/>
          <a:p>
            <a:r>
              <a:rPr lang="en-US" dirty="0"/>
              <a:t>Tableau Dashboard (cab driver)</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24</a:t>
            </a:fld>
            <a:endParaRPr lang="en-US" dirty="0"/>
          </a:p>
        </p:txBody>
      </p:sp>
      <p:pic>
        <p:nvPicPr>
          <p:cNvPr id="6" name="Picture 5" descr="Uploaded image">
            <a:extLst>
              <a:ext uri="{FF2B5EF4-FFF2-40B4-BE49-F238E27FC236}">
                <a16:creationId xmlns:a16="http://schemas.microsoft.com/office/drawing/2014/main" id="{B34D0306-E3C0-BE6C-4111-7D3055FD216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0670" y="1439927"/>
            <a:ext cx="9712895" cy="5043689"/>
          </a:xfrm>
          <a:prstGeom prst="rect">
            <a:avLst/>
          </a:prstGeom>
          <a:noFill/>
          <a:ln>
            <a:noFill/>
          </a:ln>
        </p:spPr>
      </p:pic>
    </p:spTree>
    <p:extLst>
      <p:ext uri="{BB962C8B-B14F-4D97-AF65-F5344CB8AC3E}">
        <p14:creationId xmlns:p14="http://schemas.microsoft.com/office/powerpoint/2010/main" val="3337077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885156" y="30734"/>
            <a:ext cx="8421688" cy="1325563"/>
          </a:xfrm>
        </p:spPr>
        <p:txBody>
          <a:bodyPr/>
          <a:lstStyle/>
          <a:p>
            <a:r>
              <a:rPr lang="en-US" dirty="0"/>
              <a:t>Tableau insights (cab driver)</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836744" y="1399580"/>
            <a:ext cx="4031945" cy="365125"/>
          </a:xfrm>
        </p:spPr>
        <p:txBody>
          <a:bodyPr vert="horz" lIns="91440" tIns="45720" rIns="91440" bIns="45720" rtlCol="0" anchor="t">
            <a:normAutofit lnSpcReduction="10000"/>
          </a:bodyPr>
          <a:lstStyle/>
          <a:p>
            <a:r>
              <a:rPr lang="en-US" u="sng" dirty="0"/>
              <a:t>Proportion of Dangerous Trips</a:t>
            </a:r>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836744" y="1801901"/>
            <a:ext cx="4031030" cy="1711901"/>
          </a:xfrm>
        </p:spPr>
        <p:txBody>
          <a:bodyPr>
            <a:noAutofit/>
          </a:bodyPr>
          <a:lstStyle/>
          <a:p>
            <a:r>
              <a:rPr lang="en-GB" sz="1600" dirty="0"/>
              <a:t>Shows the breakdown of trips into two categories: 'Dangerous' (True) and 'Not Dangerous' (False)</a:t>
            </a:r>
            <a:endParaRPr lang="en-US" sz="1600"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18"/>
          </p:nvPr>
        </p:nvSpPr>
        <p:spPr>
          <a:xfrm>
            <a:off x="836744" y="4173139"/>
            <a:ext cx="4495018" cy="641906"/>
          </a:xfrm>
        </p:spPr>
        <p:txBody>
          <a:bodyPr>
            <a:noAutofit/>
          </a:bodyPr>
          <a:lstStyle/>
          <a:p>
            <a:r>
              <a:rPr lang="en-GB" u="sng" dirty="0"/>
              <a:t>Drivers’ Percentage of Dangerous Trip Sorted</a:t>
            </a:r>
            <a:endParaRPr lang="en-US" u="sng"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19"/>
          </p:nvPr>
        </p:nvSpPr>
        <p:spPr>
          <a:xfrm>
            <a:off x="836744" y="4877124"/>
            <a:ext cx="4031030" cy="1621958"/>
          </a:xfrm>
        </p:spPr>
        <p:txBody>
          <a:bodyPr>
            <a:noAutofit/>
          </a:bodyPr>
          <a:lstStyle/>
          <a:p>
            <a:r>
              <a:rPr lang="en-GB" sz="1600" dirty="0"/>
              <a:t>Depicts the cumulative proportion of dangerous trips for drivers, sorted in ascending order. The curve's steepness towards the right suggests that a smaller number of drivers have a disproportionately higher percentage of dangerous trips</a:t>
            </a:r>
            <a:endParaRPr lang="en-US" sz="1600"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3"/>
          </p:nvPr>
        </p:nvSpPr>
        <p:spPr>
          <a:xfrm>
            <a:off x="6593657" y="4185335"/>
            <a:ext cx="4031945" cy="641906"/>
          </a:xfrm>
        </p:spPr>
        <p:txBody>
          <a:bodyPr>
            <a:noAutofit/>
          </a:bodyPr>
          <a:lstStyle/>
          <a:p>
            <a:r>
              <a:rPr lang="fr-FR" u="sng" dirty="0"/>
              <a:t>Danger vs Non-danger on </a:t>
            </a:r>
            <a:r>
              <a:rPr lang="fr-FR" u="sng" dirty="0" err="1"/>
              <a:t>Average</a:t>
            </a:r>
            <a:r>
              <a:rPr lang="fr-FR" u="sng" dirty="0"/>
              <a:t> Dangerous </a:t>
            </a:r>
            <a:r>
              <a:rPr lang="fr-FR" u="sng" dirty="0" err="1"/>
              <a:t>Turn</a:t>
            </a:r>
            <a:endParaRPr lang="en-US" u="sng"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4"/>
          </p:nvPr>
        </p:nvSpPr>
        <p:spPr>
          <a:xfrm>
            <a:off x="6594572" y="4937822"/>
            <a:ext cx="4031030" cy="1621958"/>
          </a:xfrm>
        </p:spPr>
        <p:txBody>
          <a:bodyPr>
            <a:noAutofit/>
          </a:bodyPr>
          <a:lstStyle/>
          <a:p>
            <a:r>
              <a:rPr lang="en-GB" sz="1600" dirty="0"/>
              <a:t>Compares the average number of dangerous turns per trip between non-dangerous and dangerous trips. Dangerous trips have a visibly higher median of dangerous turns</a:t>
            </a:r>
            <a:endParaRPr lang="en-US" sz="1600" dirty="0"/>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25</a:t>
            </a:fld>
            <a:endParaRPr lang="en-US" dirty="0"/>
          </a:p>
        </p:txBody>
      </p:sp>
      <p:sp>
        <p:nvSpPr>
          <p:cNvPr id="13" name="Text Placeholder 8">
            <a:extLst>
              <a:ext uri="{FF2B5EF4-FFF2-40B4-BE49-F238E27FC236}">
                <a16:creationId xmlns:a16="http://schemas.microsoft.com/office/drawing/2014/main" id="{993D0ECC-A373-CB6B-8BD1-EE01F498195E}"/>
              </a:ext>
            </a:extLst>
          </p:cNvPr>
          <p:cNvSpPr txBox="1">
            <a:spLocks/>
          </p:cNvSpPr>
          <p:nvPr/>
        </p:nvSpPr>
        <p:spPr>
          <a:xfrm>
            <a:off x="6594627" y="1356297"/>
            <a:ext cx="4031945" cy="36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bg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u="sng" dirty="0"/>
              <a:t>Average Speed vs Average Net Acceleration</a:t>
            </a:r>
          </a:p>
        </p:txBody>
      </p:sp>
      <p:sp>
        <p:nvSpPr>
          <p:cNvPr id="14" name="Text Placeholder 9">
            <a:extLst>
              <a:ext uri="{FF2B5EF4-FFF2-40B4-BE49-F238E27FC236}">
                <a16:creationId xmlns:a16="http://schemas.microsoft.com/office/drawing/2014/main" id="{067C4B94-02AE-4B05-CC98-0ABCF7BE1216}"/>
              </a:ext>
            </a:extLst>
          </p:cNvPr>
          <p:cNvSpPr txBox="1">
            <a:spLocks/>
          </p:cNvSpPr>
          <p:nvPr/>
        </p:nvSpPr>
        <p:spPr>
          <a:xfrm>
            <a:off x="6594572" y="2051803"/>
            <a:ext cx="4031030" cy="1621958"/>
          </a:xfrm>
          <a:prstGeom prst="rect">
            <a:avLst/>
          </a:prstGeom>
        </p:spPr>
        <p:txBody>
          <a:bodyPr vert="horz" lIns="91440" tIns="45720" rIns="91440" bIns="45720" rtlCol="0">
            <a:noAutofit/>
          </a:bodyPr>
          <a:lstStyle>
            <a:lvl1pPr marL="0" indent="0" algn="ctr" defTabSz="914400" rtl="0" eaLnBrk="1" latinLnBrk="0" hangingPunct="1">
              <a:lnSpc>
                <a:spcPct val="100000"/>
              </a:lnSpc>
              <a:spcBef>
                <a:spcPts val="1000"/>
              </a:spcBef>
              <a:buFont typeface="Arial" panose="020B0604020202020204" pitchFamily="34" charset="0"/>
              <a:buNone/>
              <a:defRPr sz="1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Compares trips on the basis of average speed and net acceleration, with dangerous trips marked in red and non-dangerous in green. The concentration of green in the middle suggests that most trips occur at moderate speeds and accelerations.</a:t>
            </a:r>
            <a:endParaRPr lang="en-US" sz="1600" dirty="0"/>
          </a:p>
        </p:txBody>
      </p:sp>
    </p:spTree>
    <p:extLst>
      <p:ext uri="{BB962C8B-B14F-4D97-AF65-F5344CB8AC3E}">
        <p14:creationId xmlns:p14="http://schemas.microsoft.com/office/powerpoint/2010/main" val="1272603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706755" y="2611439"/>
            <a:ext cx="5111750" cy="1204912"/>
          </a:xfrm>
        </p:spPr>
        <p:txBody>
          <a:bodyPr/>
          <a:lstStyle/>
          <a:p>
            <a:r>
              <a:rPr lang="en-US" dirty="0"/>
              <a:t>Conclusion</a:t>
            </a:r>
          </a:p>
        </p:txBody>
      </p:sp>
      <p:sp>
        <p:nvSpPr>
          <p:cNvPr id="6" name="Slide Number Placeholder 5">
            <a:extLst>
              <a:ext uri="{FF2B5EF4-FFF2-40B4-BE49-F238E27FC236}">
                <a16:creationId xmlns:a16="http://schemas.microsoft.com/office/drawing/2014/main" id="{BAEFF51B-0E28-4171-AE7C-A31AAB42BC7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26</a:t>
            </a:fld>
            <a:endParaRPr lang="en-US" dirty="0"/>
          </a:p>
        </p:txBody>
      </p:sp>
      <p:sp>
        <p:nvSpPr>
          <p:cNvPr id="7" name="Text Placeholder 3">
            <a:extLst>
              <a:ext uri="{FF2B5EF4-FFF2-40B4-BE49-F238E27FC236}">
                <a16:creationId xmlns:a16="http://schemas.microsoft.com/office/drawing/2014/main" id="{66E2C760-4399-768E-793E-07F42D808103}"/>
              </a:ext>
            </a:extLst>
          </p:cNvPr>
          <p:cNvSpPr txBox="1">
            <a:spLocks/>
          </p:cNvSpPr>
          <p:nvPr/>
        </p:nvSpPr>
        <p:spPr>
          <a:xfrm>
            <a:off x="5451475" y="614680"/>
            <a:ext cx="4031030" cy="171190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000" dirty="0"/>
          </a:p>
        </p:txBody>
      </p:sp>
      <p:sp>
        <p:nvSpPr>
          <p:cNvPr id="4" name="TextBox 3">
            <a:extLst>
              <a:ext uri="{FF2B5EF4-FFF2-40B4-BE49-F238E27FC236}">
                <a16:creationId xmlns:a16="http://schemas.microsoft.com/office/drawing/2014/main" id="{04BD911B-ABD1-A665-6788-87D1195865C0}"/>
              </a:ext>
            </a:extLst>
          </p:cNvPr>
          <p:cNvSpPr txBox="1"/>
          <p:nvPr/>
        </p:nvSpPr>
        <p:spPr>
          <a:xfrm>
            <a:off x="5314181" y="1118567"/>
            <a:ext cx="6314691" cy="4524315"/>
          </a:xfrm>
          <a:prstGeom prst="rect">
            <a:avLst/>
          </a:prstGeom>
          <a:noFill/>
        </p:spPr>
        <p:txBody>
          <a:bodyPr wrap="square">
            <a:spAutoFit/>
          </a:bodyPr>
          <a:lstStyle/>
          <a:p>
            <a:r>
              <a:rPr lang="en-US" dirty="0" err="1"/>
              <a:t>GoBest</a:t>
            </a:r>
            <a:r>
              <a:rPr lang="en-US" dirty="0"/>
              <a:t> Cab's thorough analysis of journey, driver, and safety data reveals valuable insights through machine learning and interactive dashboards. While most journeys are secure, a specific fleet segment exhibits riskier behavior, prompting targeted safety interventions. Correlations between sensor data and safety incidents suggest opportunities for enhanced driver training and vehicle maintenance. Demographic analysis opens doors for mentorship programs, and variations in vehicle model years impact fleet management and procurement strategy. Driver ratings by brand guide targeted improvements. These insights are crucial for shaping strategic decisions, emphasizing safety, and enhancing customer satisfaction. Continuous real-time monitoring using the developed application is recommended, with future plans including integrating more data and advanced analytics for holistic safety and service quality improvements.</a:t>
            </a:r>
          </a:p>
        </p:txBody>
      </p:sp>
    </p:spTree>
    <p:extLst>
      <p:ext uri="{BB962C8B-B14F-4D97-AF65-F5344CB8AC3E}">
        <p14:creationId xmlns:p14="http://schemas.microsoft.com/office/powerpoint/2010/main" val="920173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a:lstStyle/>
          <a:p>
            <a:r>
              <a:rPr lang="en-SG" dirty="0"/>
              <a:t>Data ingestion</a:t>
            </a:r>
            <a:endParaRPr lang="en-US"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3</a:t>
            </a:fld>
            <a:endParaRPr lang="en-US" dirty="0"/>
          </a:p>
        </p:txBody>
      </p:sp>
      <p:sp>
        <p:nvSpPr>
          <p:cNvPr id="26" name="TextBox 25">
            <a:extLst>
              <a:ext uri="{FF2B5EF4-FFF2-40B4-BE49-F238E27FC236}">
                <a16:creationId xmlns:a16="http://schemas.microsoft.com/office/drawing/2014/main" id="{CEA9140F-4791-EA6D-AA66-FE6572BC4B80}"/>
              </a:ext>
            </a:extLst>
          </p:cNvPr>
          <p:cNvSpPr txBox="1"/>
          <p:nvPr/>
        </p:nvSpPr>
        <p:spPr>
          <a:xfrm>
            <a:off x="5920169" y="1947874"/>
            <a:ext cx="6095082" cy="923330"/>
          </a:xfrm>
          <a:prstGeom prst="rect">
            <a:avLst/>
          </a:prstGeom>
          <a:noFill/>
        </p:spPr>
        <p:txBody>
          <a:bodyPr wrap="square">
            <a:spAutoFit/>
          </a:bodyPr>
          <a:lstStyle/>
          <a:p>
            <a:r>
              <a:rPr lang="en-GB" dirty="0"/>
              <a:t>The data was ingested from CSV files into the corresponding tables using the ‘BULK INSERT’ command which were loaded sequentially.</a:t>
            </a:r>
          </a:p>
        </p:txBody>
      </p:sp>
      <p:pic>
        <p:nvPicPr>
          <p:cNvPr id="3" name="Picture 2" descr="A white pen with green and black text&#10;&#10;Description automatically generated">
            <a:extLst>
              <a:ext uri="{FF2B5EF4-FFF2-40B4-BE49-F238E27FC236}">
                <a16:creationId xmlns:a16="http://schemas.microsoft.com/office/drawing/2014/main" id="{5E4F879E-2348-7E68-86FA-6984D963244A}"/>
              </a:ext>
            </a:extLst>
          </p:cNvPr>
          <p:cNvPicPr>
            <a:picLocks noChangeAspect="1"/>
          </p:cNvPicPr>
          <p:nvPr/>
        </p:nvPicPr>
        <p:blipFill rotWithShape="1">
          <a:blip r:embed="rId2"/>
          <a:srcRect t="8932" b="6376"/>
          <a:stretch/>
        </p:blipFill>
        <p:spPr bwMode="auto">
          <a:xfrm>
            <a:off x="3908234" y="3677814"/>
            <a:ext cx="7950682" cy="25771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6967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858639" y="414641"/>
            <a:ext cx="5431971" cy="846301"/>
          </a:xfrm>
        </p:spPr>
        <p:txBody>
          <a:bodyPr/>
          <a:lstStyle/>
          <a:p>
            <a:r>
              <a:rPr lang="en-SG" dirty="0"/>
              <a:t>SQL Query 1</a:t>
            </a:r>
            <a:endParaRPr lang="en-US"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4</a:t>
            </a:fld>
            <a:endParaRPr lang="en-US" dirty="0"/>
          </a:p>
        </p:txBody>
      </p:sp>
      <p:sp>
        <p:nvSpPr>
          <p:cNvPr id="26" name="TextBox 25">
            <a:extLst>
              <a:ext uri="{FF2B5EF4-FFF2-40B4-BE49-F238E27FC236}">
                <a16:creationId xmlns:a16="http://schemas.microsoft.com/office/drawing/2014/main" id="{CEA9140F-4791-EA6D-AA66-FE6572BC4B80}"/>
              </a:ext>
            </a:extLst>
          </p:cNvPr>
          <p:cNvSpPr txBox="1"/>
          <p:nvPr/>
        </p:nvSpPr>
        <p:spPr>
          <a:xfrm>
            <a:off x="5858639" y="1260942"/>
            <a:ext cx="6095082" cy="646331"/>
          </a:xfrm>
          <a:prstGeom prst="rect">
            <a:avLst/>
          </a:prstGeom>
          <a:noFill/>
        </p:spPr>
        <p:txBody>
          <a:bodyPr wrap="square">
            <a:spAutoFit/>
          </a:bodyPr>
          <a:lstStyle/>
          <a:p>
            <a:r>
              <a:rPr lang="en-SG" dirty="0">
                <a:latin typeface="+mj-lt"/>
                <a:ea typeface="DengXian" panose="02010600030101010101" pitchFamily="2" charset="-122"/>
                <a:cs typeface="Times New Roman" panose="02020603050405020304" pitchFamily="18" charset="0"/>
              </a:rPr>
              <a:t>A</a:t>
            </a:r>
            <a:r>
              <a:rPr lang="en-SG" sz="1800" dirty="0">
                <a:effectLst/>
                <a:latin typeface="+mj-lt"/>
                <a:ea typeface="DengXian" panose="02010600030101010101" pitchFamily="2" charset="-122"/>
                <a:cs typeface="Times New Roman" panose="02020603050405020304" pitchFamily="18" charset="0"/>
              </a:rPr>
              <a:t>nalyse driver safety by combining various metrics like sensor data from trips, driver ratings, experience, and age</a:t>
            </a:r>
            <a:endParaRPr lang="en-GB" dirty="0">
              <a:latin typeface="+mj-lt"/>
            </a:endParaRPr>
          </a:p>
        </p:txBody>
      </p:sp>
      <p:pic>
        <p:nvPicPr>
          <p:cNvPr id="5" name="Picture 4">
            <a:extLst>
              <a:ext uri="{FF2B5EF4-FFF2-40B4-BE49-F238E27FC236}">
                <a16:creationId xmlns:a16="http://schemas.microsoft.com/office/drawing/2014/main" id="{939EA08F-A8FB-A505-4670-90782310D0CC}"/>
              </a:ext>
            </a:extLst>
          </p:cNvPr>
          <p:cNvPicPr>
            <a:picLocks noChangeAspect="1"/>
          </p:cNvPicPr>
          <p:nvPr/>
        </p:nvPicPr>
        <p:blipFill rotWithShape="1">
          <a:blip r:embed="rId2"/>
          <a:srcRect b="77583"/>
          <a:stretch/>
        </p:blipFill>
        <p:spPr>
          <a:xfrm>
            <a:off x="901389" y="2869746"/>
            <a:ext cx="10389221" cy="1786001"/>
          </a:xfrm>
          <a:prstGeom prst="rect">
            <a:avLst/>
          </a:prstGeom>
        </p:spPr>
      </p:pic>
    </p:spTree>
    <p:extLst>
      <p:ext uri="{BB962C8B-B14F-4D97-AF65-F5344CB8AC3E}">
        <p14:creationId xmlns:p14="http://schemas.microsoft.com/office/powerpoint/2010/main" val="621177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908949" y="294469"/>
            <a:ext cx="5431971" cy="846301"/>
          </a:xfrm>
        </p:spPr>
        <p:txBody>
          <a:bodyPr/>
          <a:lstStyle/>
          <a:p>
            <a:r>
              <a:rPr lang="en-SG" dirty="0"/>
              <a:t>SQL Query 2</a:t>
            </a:r>
            <a:endParaRPr lang="en-US"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5</a:t>
            </a:fld>
            <a:endParaRPr lang="en-US" dirty="0"/>
          </a:p>
        </p:txBody>
      </p:sp>
      <p:sp>
        <p:nvSpPr>
          <p:cNvPr id="26" name="TextBox 25">
            <a:extLst>
              <a:ext uri="{FF2B5EF4-FFF2-40B4-BE49-F238E27FC236}">
                <a16:creationId xmlns:a16="http://schemas.microsoft.com/office/drawing/2014/main" id="{CEA9140F-4791-EA6D-AA66-FE6572BC4B80}"/>
              </a:ext>
            </a:extLst>
          </p:cNvPr>
          <p:cNvSpPr txBox="1"/>
          <p:nvPr/>
        </p:nvSpPr>
        <p:spPr>
          <a:xfrm>
            <a:off x="5908949" y="1140770"/>
            <a:ext cx="6095082" cy="923330"/>
          </a:xfrm>
          <a:prstGeom prst="rect">
            <a:avLst/>
          </a:prstGeom>
          <a:noFill/>
        </p:spPr>
        <p:txBody>
          <a:bodyPr wrap="square">
            <a:spAutoFit/>
          </a:bodyPr>
          <a:lstStyle/>
          <a:p>
            <a:r>
              <a:rPr lang="en-SG" dirty="0">
                <a:latin typeface="+mj-lt"/>
                <a:ea typeface="DengXian" panose="02010600030101010101" pitchFamily="2" charset="-122"/>
                <a:cs typeface="Times New Roman" panose="02020603050405020304" pitchFamily="18" charset="0"/>
              </a:rPr>
              <a:t>A</a:t>
            </a:r>
            <a:r>
              <a:rPr lang="en-SG" sz="1800" dirty="0">
                <a:effectLst/>
                <a:latin typeface="+mj-lt"/>
                <a:ea typeface="DengXian" panose="02010600030101010101" pitchFamily="2" charset="-122"/>
                <a:cs typeface="Times New Roman" panose="02020603050405020304" pitchFamily="18" charset="0"/>
              </a:rPr>
              <a:t>nalyse various aspects of driver and vehicle performance, focusing on safety, accuracy, and the age category of vehicles, grouped by car brand</a:t>
            </a:r>
            <a:endParaRPr lang="en-GB" dirty="0">
              <a:latin typeface="+mj-lt"/>
            </a:endParaRPr>
          </a:p>
        </p:txBody>
      </p:sp>
      <p:pic>
        <p:nvPicPr>
          <p:cNvPr id="6" name="Picture 5" descr="A white sheet with black text&#10;&#10;Description automatically generated">
            <a:extLst>
              <a:ext uri="{FF2B5EF4-FFF2-40B4-BE49-F238E27FC236}">
                <a16:creationId xmlns:a16="http://schemas.microsoft.com/office/drawing/2014/main" id="{F6335CB6-E8ED-8E16-4455-99C7CC6A3D08}"/>
              </a:ext>
            </a:extLst>
          </p:cNvPr>
          <p:cNvPicPr>
            <a:picLocks noChangeAspect="1"/>
          </p:cNvPicPr>
          <p:nvPr/>
        </p:nvPicPr>
        <p:blipFill rotWithShape="1">
          <a:blip r:embed="rId2"/>
          <a:srcRect r="50007" b="60265"/>
          <a:stretch/>
        </p:blipFill>
        <p:spPr>
          <a:xfrm>
            <a:off x="93439" y="2220699"/>
            <a:ext cx="9332972" cy="1159066"/>
          </a:xfrm>
          <a:prstGeom prst="rect">
            <a:avLst/>
          </a:prstGeom>
        </p:spPr>
      </p:pic>
      <p:pic>
        <p:nvPicPr>
          <p:cNvPr id="7" name="Picture 6" descr="A white sheet with black text&#10;&#10;Description automatically generated">
            <a:extLst>
              <a:ext uri="{FF2B5EF4-FFF2-40B4-BE49-F238E27FC236}">
                <a16:creationId xmlns:a16="http://schemas.microsoft.com/office/drawing/2014/main" id="{80B85DFC-16FA-D54C-AC4B-C84DFC583A45}"/>
              </a:ext>
            </a:extLst>
          </p:cNvPr>
          <p:cNvPicPr>
            <a:picLocks noChangeAspect="1"/>
          </p:cNvPicPr>
          <p:nvPr/>
        </p:nvPicPr>
        <p:blipFill rotWithShape="1">
          <a:blip r:embed="rId2"/>
          <a:srcRect l="49913" t="4010" r="52" b="56255"/>
          <a:stretch/>
        </p:blipFill>
        <p:spPr>
          <a:xfrm>
            <a:off x="93439" y="3536364"/>
            <a:ext cx="9340921" cy="1159066"/>
          </a:xfrm>
          <a:prstGeom prst="rect">
            <a:avLst/>
          </a:prstGeom>
        </p:spPr>
      </p:pic>
      <p:pic>
        <p:nvPicPr>
          <p:cNvPr id="9" name="Picture 8">
            <a:extLst>
              <a:ext uri="{FF2B5EF4-FFF2-40B4-BE49-F238E27FC236}">
                <a16:creationId xmlns:a16="http://schemas.microsoft.com/office/drawing/2014/main" id="{9CADE168-0998-2CB4-8598-3708D55F85A5}"/>
              </a:ext>
            </a:extLst>
          </p:cNvPr>
          <p:cNvPicPr>
            <a:picLocks noChangeAspect="1"/>
          </p:cNvPicPr>
          <p:nvPr/>
        </p:nvPicPr>
        <p:blipFill rotWithShape="1">
          <a:blip r:embed="rId3"/>
          <a:srcRect b="61245"/>
          <a:stretch/>
        </p:blipFill>
        <p:spPr>
          <a:xfrm>
            <a:off x="145708" y="4914107"/>
            <a:ext cx="5301423" cy="1253204"/>
          </a:xfrm>
          <a:prstGeom prst="rect">
            <a:avLst/>
          </a:prstGeom>
        </p:spPr>
      </p:pic>
    </p:spTree>
    <p:extLst>
      <p:ext uri="{BB962C8B-B14F-4D97-AF65-F5344CB8AC3E}">
        <p14:creationId xmlns:p14="http://schemas.microsoft.com/office/powerpoint/2010/main" val="257263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5891278" y="601927"/>
            <a:ext cx="5431971" cy="846301"/>
          </a:xfrm>
        </p:spPr>
        <p:txBody>
          <a:bodyPr/>
          <a:lstStyle/>
          <a:p>
            <a:r>
              <a:rPr lang="en-SG" dirty="0"/>
              <a:t>SQL Query 3</a:t>
            </a:r>
            <a:endParaRPr lang="en-US"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6</a:t>
            </a:fld>
            <a:endParaRPr lang="en-US" dirty="0"/>
          </a:p>
        </p:txBody>
      </p:sp>
      <p:sp>
        <p:nvSpPr>
          <p:cNvPr id="26" name="TextBox 25">
            <a:extLst>
              <a:ext uri="{FF2B5EF4-FFF2-40B4-BE49-F238E27FC236}">
                <a16:creationId xmlns:a16="http://schemas.microsoft.com/office/drawing/2014/main" id="{CEA9140F-4791-EA6D-AA66-FE6572BC4B80}"/>
              </a:ext>
            </a:extLst>
          </p:cNvPr>
          <p:cNvSpPr txBox="1"/>
          <p:nvPr/>
        </p:nvSpPr>
        <p:spPr>
          <a:xfrm>
            <a:off x="5891278" y="1266450"/>
            <a:ext cx="6095082" cy="923330"/>
          </a:xfrm>
          <a:prstGeom prst="rect">
            <a:avLst/>
          </a:prstGeom>
          <a:noFill/>
        </p:spPr>
        <p:txBody>
          <a:bodyPr wrap="square">
            <a:spAutoFit/>
          </a:bodyPr>
          <a:lstStyle/>
          <a:p>
            <a:r>
              <a:rPr lang="en-GB" sz="1800" dirty="0">
                <a:effectLst/>
                <a:latin typeface="+mj-lt"/>
                <a:ea typeface="DengXian" panose="02010600030101010101" pitchFamily="2" charset="-122"/>
                <a:cs typeface="Times New Roman" panose="02020603050405020304" pitchFamily="18" charset="0"/>
              </a:rPr>
              <a:t>Analyse driver performance based on gyroscope data from their trips, specifically focusing on deviations from average gyroscope readings</a:t>
            </a:r>
            <a:endParaRPr lang="en-GB" dirty="0">
              <a:latin typeface="+mj-lt"/>
            </a:endParaRPr>
          </a:p>
        </p:txBody>
      </p:sp>
      <p:pic>
        <p:nvPicPr>
          <p:cNvPr id="7" name="Picture 6" descr="A table of numbers with black text&#10;&#10;Description automatically generated with medium confidence">
            <a:extLst>
              <a:ext uri="{FF2B5EF4-FFF2-40B4-BE49-F238E27FC236}">
                <a16:creationId xmlns:a16="http://schemas.microsoft.com/office/drawing/2014/main" id="{9C59D287-8777-623D-CF5D-E13868A4CF66}"/>
              </a:ext>
            </a:extLst>
          </p:cNvPr>
          <p:cNvPicPr>
            <a:picLocks noChangeAspect="1"/>
          </p:cNvPicPr>
          <p:nvPr/>
        </p:nvPicPr>
        <p:blipFill rotWithShape="1">
          <a:blip r:embed="rId2"/>
          <a:srcRect b="83855"/>
          <a:stretch/>
        </p:blipFill>
        <p:spPr>
          <a:xfrm>
            <a:off x="0" y="3025555"/>
            <a:ext cx="12163109" cy="1282530"/>
          </a:xfrm>
          <a:prstGeom prst="rect">
            <a:avLst/>
          </a:prstGeom>
        </p:spPr>
      </p:pic>
    </p:spTree>
    <p:extLst>
      <p:ext uri="{BB962C8B-B14F-4D97-AF65-F5344CB8AC3E}">
        <p14:creationId xmlns:p14="http://schemas.microsoft.com/office/powerpoint/2010/main" val="957504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457462" y="119635"/>
            <a:ext cx="5431971" cy="846301"/>
          </a:xfrm>
        </p:spPr>
        <p:txBody>
          <a:bodyPr>
            <a:normAutofit fontScale="90000"/>
          </a:bodyPr>
          <a:lstStyle/>
          <a:p>
            <a:r>
              <a:rPr lang="en-SG" dirty="0"/>
              <a:t>Preparation and preprocessing</a:t>
            </a:r>
            <a:endParaRPr lang="en-US" dirty="0"/>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7</a:t>
            </a:fld>
            <a:endParaRPr lang="en-US" dirty="0"/>
          </a:p>
        </p:txBody>
      </p:sp>
      <p:sp>
        <p:nvSpPr>
          <p:cNvPr id="26" name="TextBox 25">
            <a:extLst>
              <a:ext uri="{FF2B5EF4-FFF2-40B4-BE49-F238E27FC236}">
                <a16:creationId xmlns:a16="http://schemas.microsoft.com/office/drawing/2014/main" id="{CEA9140F-4791-EA6D-AA66-FE6572BC4B80}"/>
              </a:ext>
            </a:extLst>
          </p:cNvPr>
          <p:cNvSpPr txBox="1"/>
          <p:nvPr/>
        </p:nvSpPr>
        <p:spPr>
          <a:xfrm>
            <a:off x="5686081" y="119635"/>
            <a:ext cx="6095082" cy="6463308"/>
          </a:xfrm>
          <a:prstGeom prst="rect">
            <a:avLst/>
          </a:prstGeom>
          <a:noFill/>
        </p:spPr>
        <p:txBody>
          <a:bodyPr wrap="square">
            <a:spAutoFit/>
          </a:bodyPr>
          <a:lstStyle/>
          <a:p>
            <a:r>
              <a:rPr lang="en-GB" dirty="0">
                <a:latin typeface="+mj-lt"/>
              </a:rPr>
              <a:t>Data was extracted using </a:t>
            </a:r>
            <a:r>
              <a:rPr lang="en-SG" sz="1800" dirty="0">
                <a:effectLst/>
                <a:latin typeface="+mj-lt"/>
                <a:ea typeface="DengXian" panose="02010600030101010101" pitchFamily="2" charset="-122"/>
                <a:cs typeface="Times New Roman" panose="02020603050405020304" pitchFamily="18" charset="0"/>
              </a:rPr>
              <a:t>SQL queries using </a:t>
            </a:r>
            <a:r>
              <a:rPr lang="en-SG" sz="1800" dirty="0" err="1">
                <a:effectLst/>
                <a:latin typeface="+mj-lt"/>
                <a:ea typeface="DengXian" panose="02010600030101010101" pitchFamily="2" charset="-122"/>
                <a:cs typeface="Times New Roman" panose="02020603050405020304" pitchFamily="18" charset="0"/>
              </a:rPr>
              <a:t>SQLAlchemy</a:t>
            </a:r>
            <a:endParaRPr lang="en-SG" sz="1800" dirty="0">
              <a:effectLst/>
              <a:latin typeface="+mj-lt"/>
              <a:ea typeface="DengXian" panose="02010600030101010101" pitchFamily="2" charset="-122"/>
              <a:cs typeface="Times New Roman" panose="02020603050405020304" pitchFamily="18" charset="0"/>
            </a:endParaRPr>
          </a:p>
          <a:p>
            <a:endParaRPr lang="en-SG" dirty="0">
              <a:latin typeface="+mj-lt"/>
              <a:ea typeface="DengXian" panose="02010600030101010101" pitchFamily="2" charset="-122"/>
              <a:cs typeface="Times New Roman" panose="02020603050405020304" pitchFamily="18" charset="0"/>
            </a:endParaRPr>
          </a:p>
          <a:p>
            <a:r>
              <a:rPr lang="en-SG" sz="1800" u="sng" dirty="0">
                <a:effectLst/>
                <a:latin typeface="+mj-lt"/>
                <a:ea typeface="DengXian" panose="02010600030101010101" pitchFamily="2" charset="-122"/>
                <a:cs typeface="Times New Roman" panose="02020603050405020304" pitchFamily="18" charset="0"/>
              </a:rPr>
              <a:t>Preprocessing steps</a:t>
            </a:r>
          </a:p>
          <a:p>
            <a:pPr marL="342900" indent="-342900">
              <a:buFont typeface="+mj-lt"/>
              <a:buAutoNum type="arabicPeriod"/>
            </a:pPr>
            <a:r>
              <a:rPr lang="en-SG" sz="1800" b="1" dirty="0">
                <a:effectLst/>
                <a:latin typeface="+mj-lt"/>
                <a:ea typeface="DengXian" panose="02010600030101010101" pitchFamily="2" charset="-122"/>
                <a:cs typeface="Times New Roman" panose="02020603050405020304" pitchFamily="18" charset="0"/>
              </a:rPr>
              <a:t>Outlier Removal:</a:t>
            </a:r>
            <a:r>
              <a:rPr lang="en-SG" sz="1800" dirty="0">
                <a:effectLst/>
                <a:latin typeface="+mj-lt"/>
                <a:ea typeface="DengXian" panose="02010600030101010101" pitchFamily="2" charset="-122"/>
                <a:cs typeface="Times New Roman" panose="02020603050405020304" pitchFamily="18" charset="0"/>
              </a:rPr>
              <a:t> Sensor data was cleaned to remove </a:t>
            </a:r>
            <a:r>
              <a:rPr lang="en-SG" sz="1800" dirty="0" err="1">
                <a:effectLst/>
                <a:latin typeface="+mj-lt"/>
                <a:ea typeface="DengXian" panose="02010600030101010101" pitchFamily="2" charset="-122"/>
                <a:cs typeface="Times New Roman" panose="02020603050405020304" pitchFamily="18" charset="0"/>
              </a:rPr>
              <a:t>NaN</a:t>
            </a:r>
            <a:r>
              <a:rPr lang="en-SG" sz="1800" dirty="0">
                <a:effectLst/>
                <a:latin typeface="+mj-lt"/>
                <a:ea typeface="DengXian" panose="02010600030101010101" pitchFamily="2" charset="-122"/>
                <a:cs typeface="Times New Roman" panose="02020603050405020304" pitchFamily="18" charset="0"/>
              </a:rPr>
              <a:t> values and outliers in the ‘sec’ column</a:t>
            </a:r>
          </a:p>
          <a:p>
            <a:pPr marL="342900" indent="-342900">
              <a:buFont typeface="+mj-lt"/>
              <a:buAutoNum type="arabicPeriod"/>
            </a:pPr>
            <a:endParaRPr lang="en-SG" sz="1800" dirty="0">
              <a:effectLst/>
              <a:latin typeface="+mj-lt"/>
              <a:ea typeface="DengXian" panose="02010600030101010101" pitchFamily="2" charset="-122"/>
              <a:cs typeface="Times New Roman" panose="02020603050405020304" pitchFamily="18" charset="0"/>
            </a:endParaRPr>
          </a:p>
          <a:p>
            <a:pPr marL="342900" indent="-342900">
              <a:buFont typeface="+mj-lt"/>
              <a:buAutoNum type="arabicPeriod"/>
            </a:pPr>
            <a:r>
              <a:rPr lang="en-GB" sz="1800" b="1" dirty="0">
                <a:effectLst/>
                <a:latin typeface="+mj-lt"/>
                <a:ea typeface="DengXian" panose="02010600030101010101" pitchFamily="2" charset="-122"/>
                <a:cs typeface="Times New Roman" panose="02020603050405020304" pitchFamily="18" charset="0"/>
              </a:rPr>
              <a:t>Data Interpolation: </a:t>
            </a:r>
            <a:r>
              <a:rPr lang="en-GB" sz="1800" dirty="0">
                <a:effectLst/>
                <a:latin typeface="+mj-lt"/>
                <a:ea typeface="DengXian" panose="02010600030101010101" pitchFamily="2" charset="-122"/>
                <a:cs typeface="Times New Roman" panose="02020603050405020304" pitchFamily="18" charset="0"/>
              </a:rPr>
              <a:t>Missing sensor values were interpolated linearly</a:t>
            </a:r>
          </a:p>
          <a:p>
            <a:pPr marL="342900" indent="-342900">
              <a:buFont typeface="+mj-lt"/>
              <a:buAutoNum type="arabicPeriod"/>
            </a:pPr>
            <a:endParaRPr lang="en-GB" sz="1800" dirty="0">
              <a:effectLst/>
              <a:latin typeface="+mj-lt"/>
              <a:ea typeface="DengXian" panose="02010600030101010101" pitchFamily="2" charset="-122"/>
              <a:cs typeface="Times New Roman" panose="02020603050405020304" pitchFamily="18" charset="0"/>
            </a:endParaRPr>
          </a:p>
          <a:p>
            <a:pPr marL="342900" indent="-342900">
              <a:buFont typeface="+mj-lt"/>
              <a:buAutoNum type="arabicPeriod"/>
            </a:pPr>
            <a:r>
              <a:rPr lang="en-SG" sz="1800" b="1" dirty="0">
                <a:effectLst/>
                <a:latin typeface="+mj-lt"/>
                <a:ea typeface="DengXian" panose="02010600030101010101" pitchFamily="2" charset="-122"/>
                <a:cs typeface="Times New Roman" panose="02020603050405020304" pitchFamily="18" charset="0"/>
              </a:rPr>
              <a:t>Feature Engineering:</a:t>
            </a:r>
            <a:r>
              <a:rPr lang="en-SG" sz="1800" dirty="0">
                <a:effectLst/>
                <a:latin typeface="+mj-lt"/>
                <a:ea typeface="DengXian" panose="02010600030101010101" pitchFamily="2" charset="-122"/>
                <a:cs typeface="Times New Roman" panose="02020603050405020304" pitchFamily="18" charset="0"/>
              </a:rPr>
              <a:t> New columns such as ‘hours’ and ‘</a:t>
            </a:r>
            <a:r>
              <a:rPr lang="en-SG" sz="1800" dirty="0" err="1">
                <a:effectLst/>
                <a:latin typeface="+mj-lt"/>
                <a:ea typeface="DengXian" panose="02010600030101010101" pitchFamily="2" charset="-122"/>
                <a:cs typeface="Times New Roman" panose="02020603050405020304" pitchFamily="18" charset="0"/>
              </a:rPr>
              <a:t>total_acceleration</a:t>
            </a:r>
            <a:r>
              <a:rPr lang="en-SG" sz="1800" dirty="0">
                <a:effectLst/>
                <a:latin typeface="+mj-lt"/>
                <a:ea typeface="DengXian" panose="02010600030101010101" pitchFamily="2" charset="-122"/>
                <a:cs typeface="Times New Roman" panose="02020603050405020304" pitchFamily="18" charset="0"/>
              </a:rPr>
              <a:t>’, were created from existing sensor data</a:t>
            </a:r>
          </a:p>
          <a:p>
            <a:pPr marL="342900" indent="-342900">
              <a:buFont typeface="+mj-lt"/>
              <a:buAutoNum type="arabicPeriod"/>
            </a:pPr>
            <a:endParaRPr lang="en-SG" sz="1800" dirty="0">
              <a:effectLst/>
              <a:latin typeface="+mj-lt"/>
              <a:ea typeface="DengXian" panose="02010600030101010101" pitchFamily="2" charset="-122"/>
              <a:cs typeface="Times New Roman" panose="02020603050405020304" pitchFamily="18" charset="0"/>
            </a:endParaRPr>
          </a:p>
          <a:p>
            <a:pPr marL="342900" indent="-342900">
              <a:buFont typeface="+mj-lt"/>
              <a:buAutoNum type="arabicPeriod"/>
            </a:pPr>
            <a:r>
              <a:rPr lang="en-SG" sz="1800" b="1" dirty="0">
                <a:effectLst/>
                <a:latin typeface="+mj-lt"/>
                <a:ea typeface="DengXian" panose="02010600030101010101" pitchFamily="2" charset="-122"/>
                <a:cs typeface="Times New Roman" panose="02020603050405020304" pitchFamily="18" charset="0"/>
              </a:rPr>
              <a:t>Label Encoding:</a:t>
            </a:r>
            <a:r>
              <a:rPr lang="en-SG" sz="1800" dirty="0">
                <a:effectLst/>
                <a:latin typeface="+mj-lt"/>
                <a:ea typeface="DengXian" panose="02010600030101010101" pitchFamily="2" charset="-122"/>
                <a:cs typeface="Times New Roman" panose="02020603050405020304" pitchFamily="18" charset="0"/>
              </a:rPr>
              <a:t> Driver names were standardized to string data type, categorical variables like ‘gender’ and ‘</a:t>
            </a:r>
            <a:r>
              <a:rPr lang="en-SG" sz="1800" dirty="0" err="1">
                <a:effectLst/>
                <a:latin typeface="+mj-lt"/>
                <a:ea typeface="DengXian" panose="02010600030101010101" pitchFamily="2" charset="-122"/>
                <a:cs typeface="Times New Roman" panose="02020603050405020304" pitchFamily="18" charset="0"/>
              </a:rPr>
              <a:t>car_brand</a:t>
            </a:r>
            <a:r>
              <a:rPr lang="en-SG" sz="1800" dirty="0">
                <a:effectLst/>
                <a:latin typeface="+mj-lt"/>
                <a:ea typeface="DengXian" panose="02010600030101010101" pitchFamily="2" charset="-122"/>
                <a:cs typeface="Times New Roman" panose="02020603050405020304" pitchFamily="18" charset="0"/>
              </a:rPr>
              <a:t>’ were label encoded for uniformity</a:t>
            </a:r>
          </a:p>
          <a:p>
            <a:pPr marL="342900" indent="-342900">
              <a:buFont typeface="+mj-lt"/>
              <a:buAutoNum type="arabicPeriod"/>
            </a:pPr>
            <a:endParaRPr lang="en-SG" sz="1800" dirty="0">
              <a:effectLst/>
              <a:latin typeface="+mj-lt"/>
              <a:ea typeface="DengXian" panose="02010600030101010101" pitchFamily="2" charset="-122"/>
              <a:cs typeface="Times New Roman" panose="02020603050405020304" pitchFamily="18" charset="0"/>
            </a:endParaRPr>
          </a:p>
          <a:p>
            <a:pPr marL="342900" indent="-342900">
              <a:buFont typeface="+mj-lt"/>
              <a:buAutoNum type="arabicPeriod"/>
            </a:pPr>
            <a:r>
              <a:rPr lang="en-SG" sz="1800" b="1" dirty="0">
                <a:effectLst/>
                <a:latin typeface="+mj-lt"/>
                <a:ea typeface="DengXian" panose="02010600030101010101" pitchFamily="2" charset="-122"/>
                <a:cs typeface="Times New Roman" panose="02020603050405020304" pitchFamily="18" charset="0"/>
              </a:rPr>
              <a:t>Age Calculation:</a:t>
            </a:r>
            <a:r>
              <a:rPr lang="en-SG" sz="1800" dirty="0">
                <a:effectLst/>
                <a:latin typeface="+mj-lt"/>
                <a:ea typeface="DengXian" panose="02010600030101010101" pitchFamily="2" charset="-122"/>
                <a:cs typeface="Times New Roman" panose="02020603050405020304" pitchFamily="18" charset="0"/>
              </a:rPr>
              <a:t> Drivers’ ages were calculated from their birth dates</a:t>
            </a:r>
          </a:p>
          <a:p>
            <a:pPr marL="342900" indent="-342900">
              <a:buFont typeface="+mj-lt"/>
              <a:buAutoNum type="arabicPeriod"/>
            </a:pPr>
            <a:endParaRPr lang="en-SG" dirty="0">
              <a:latin typeface="+mj-lt"/>
              <a:ea typeface="DengXian" panose="02010600030101010101" pitchFamily="2" charset="-122"/>
              <a:cs typeface="Times New Roman" panose="02020603050405020304" pitchFamily="18" charset="0"/>
            </a:endParaRPr>
          </a:p>
          <a:p>
            <a:pPr marL="342900" indent="-342900">
              <a:buFont typeface="+mj-lt"/>
              <a:buAutoNum type="arabicPeriod"/>
            </a:pPr>
            <a:r>
              <a:rPr lang="en-SG" sz="1800" b="1" kern="100" dirty="0">
                <a:effectLst/>
                <a:latin typeface="+mj-lt"/>
                <a:ea typeface="DengXian" panose="02010600030101010101" pitchFamily="2" charset="-122"/>
                <a:cs typeface="Times New Roman" panose="02020603050405020304" pitchFamily="18" charset="0"/>
              </a:rPr>
              <a:t>Safety Data Preprocessing:</a:t>
            </a:r>
            <a:r>
              <a:rPr lang="en-SG" sz="1800" kern="100" dirty="0">
                <a:effectLst/>
                <a:latin typeface="+mj-lt"/>
                <a:ea typeface="DengXian" panose="02010600030101010101" pitchFamily="2" charset="-122"/>
                <a:cs typeface="Times New Roman" panose="02020603050405020304" pitchFamily="18" charset="0"/>
              </a:rPr>
              <a:t> Safety data types were converted to Boolean for clearer interpretation</a:t>
            </a:r>
          </a:p>
          <a:p>
            <a:endParaRPr lang="en-SG" sz="1800" dirty="0">
              <a:effectLst/>
              <a:latin typeface="+mj-lt"/>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0608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diagram of a diagram&#10;&#10;Description automatically generated">
            <a:extLst>
              <a:ext uri="{FF2B5EF4-FFF2-40B4-BE49-F238E27FC236}">
                <a16:creationId xmlns:a16="http://schemas.microsoft.com/office/drawing/2014/main" id="{21AE65C3-BDC5-DB3F-987B-A40BA286A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916" y="161691"/>
            <a:ext cx="2847916" cy="6696309"/>
          </a:xfrm>
          <a:prstGeom prst="rect">
            <a:avLst/>
          </a:prstGeom>
        </p:spPr>
      </p:pic>
      <p:grpSp>
        <p:nvGrpSpPr>
          <p:cNvPr id="22" name="Group 21">
            <a:extLst>
              <a:ext uri="{FF2B5EF4-FFF2-40B4-BE49-F238E27FC236}">
                <a16:creationId xmlns:a16="http://schemas.microsoft.com/office/drawing/2014/main" id="{C03ACD69-B78A-4E08-7944-8D188C74F407}"/>
              </a:ext>
            </a:extLst>
          </p:cNvPr>
          <p:cNvGrpSpPr/>
          <p:nvPr/>
        </p:nvGrpSpPr>
        <p:grpSpPr>
          <a:xfrm>
            <a:off x="3985947" y="6290630"/>
            <a:ext cx="833306" cy="258898"/>
            <a:chOff x="3985947" y="6290630"/>
            <a:chExt cx="833306" cy="258898"/>
          </a:xfrm>
        </p:grpSpPr>
        <p:cxnSp>
          <p:nvCxnSpPr>
            <p:cNvPr id="15" name="Straight Connector 14">
              <a:extLst>
                <a:ext uri="{FF2B5EF4-FFF2-40B4-BE49-F238E27FC236}">
                  <a16:creationId xmlns:a16="http://schemas.microsoft.com/office/drawing/2014/main" id="{F65A18D0-BB26-7A84-0E36-E56F6D6C1E6D}"/>
                </a:ext>
              </a:extLst>
            </p:cNvPr>
            <p:cNvCxnSpPr>
              <a:cxnSpLocks/>
            </p:cNvCxnSpPr>
            <p:nvPr/>
          </p:nvCxnSpPr>
          <p:spPr>
            <a:xfrm flipH="1">
              <a:off x="4378579" y="6549528"/>
              <a:ext cx="4406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284B6ED-FDDC-10BB-D56A-C18134C125D7}"/>
                </a:ext>
              </a:extLst>
            </p:cNvPr>
            <p:cNvCxnSpPr>
              <a:cxnSpLocks/>
            </p:cNvCxnSpPr>
            <p:nvPr/>
          </p:nvCxnSpPr>
          <p:spPr>
            <a:xfrm flipH="1" flipV="1">
              <a:off x="3985947"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44756085-2B3B-E56A-E1B6-70DAC63CDC83}"/>
              </a:ext>
            </a:extLst>
          </p:cNvPr>
          <p:cNvSpPr txBox="1"/>
          <p:nvPr/>
        </p:nvSpPr>
        <p:spPr>
          <a:xfrm>
            <a:off x="2999030" y="5921298"/>
            <a:ext cx="1360583" cy="369332"/>
          </a:xfrm>
          <a:prstGeom prst="rect">
            <a:avLst/>
          </a:prstGeom>
          <a:noFill/>
        </p:spPr>
        <p:txBody>
          <a:bodyPr wrap="square" rtlCol="0">
            <a:spAutoFit/>
          </a:bodyPr>
          <a:lstStyle/>
          <a:p>
            <a:r>
              <a:rPr lang="en-SG" dirty="0"/>
              <a:t>Read SQL</a:t>
            </a:r>
          </a:p>
        </p:txBody>
      </p:sp>
      <p:grpSp>
        <p:nvGrpSpPr>
          <p:cNvPr id="23" name="Group 22">
            <a:extLst>
              <a:ext uri="{FF2B5EF4-FFF2-40B4-BE49-F238E27FC236}">
                <a16:creationId xmlns:a16="http://schemas.microsoft.com/office/drawing/2014/main" id="{FF1FC777-2B6D-F9B9-D86E-CDB6A294D46E}"/>
              </a:ext>
            </a:extLst>
          </p:cNvPr>
          <p:cNvGrpSpPr/>
          <p:nvPr/>
        </p:nvGrpSpPr>
        <p:grpSpPr>
          <a:xfrm>
            <a:off x="3679321" y="4999821"/>
            <a:ext cx="833306" cy="258898"/>
            <a:chOff x="3985947" y="6290630"/>
            <a:chExt cx="833306" cy="258898"/>
          </a:xfrm>
        </p:grpSpPr>
        <p:cxnSp>
          <p:nvCxnSpPr>
            <p:cNvPr id="24" name="Straight Connector 23">
              <a:extLst>
                <a:ext uri="{FF2B5EF4-FFF2-40B4-BE49-F238E27FC236}">
                  <a16:creationId xmlns:a16="http://schemas.microsoft.com/office/drawing/2014/main" id="{59B9D773-68A0-5DC9-467D-0C9E12E728A7}"/>
                </a:ext>
              </a:extLst>
            </p:cNvPr>
            <p:cNvCxnSpPr>
              <a:cxnSpLocks/>
            </p:cNvCxnSpPr>
            <p:nvPr/>
          </p:nvCxnSpPr>
          <p:spPr>
            <a:xfrm flipH="1">
              <a:off x="4378579" y="6549528"/>
              <a:ext cx="4406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206BB9E-DCBC-7100-67E7-120FB02931BB}"/>
                </a:ext>
              </a:extLst>
            </p:cNvPr>
            <p:cNvCxnSpPr>
              <a:cxnSpLocks/>
            </p:cNvCxnSpPr>
            <p:nvPr/>
          </p:nvCxnSpPr>
          <p:spPr>
            <a:xfrm flipH="1" flipV="1">
              <a:off x="3985947"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sp>
        <p:nvSpPr>
          <p:cNvPr id="26" name="TextBox 25">
            <a:extLst>
              <a:ext uri="{FF2B5EF4-FFF2-40B4-BE49-F238E27FC236}">
                <a16:creationId xmlns:a16="http://schemas.microsoft.com/office/drawing/2014/main" id="{4FE9FF8B-C560-8C2D-91ED-082B4FEE661E}"/>
              </a:ext>
            </a:extLst>
          </p:cNvPr>
          <p:cNvSpPr txBox="1"/>
          <p:nvPr/>
        </p:nvSpPr>
        <p:spPr>
          <a:xfrm>
            <a:off x="3062830" y="4353489"/>
            <a:ext cx="1625613" cy="646331"/>
          </a:xfrm>
          <a:prstGeom prst="rect">
            <a:avLst/>
          </a:prstGeom>
          <a:noFill/>
        </p:spPr>
        <p:txBody>
          <a:bodyPr wrap="square" rtlCol="0">
            <a:spAutoFit/>
          </a:bodyPr>
          <a:lstStyle/>
          <a:p>
            <a:r>
              <a:rPr lang="en-SG" dirty="0"/>
              <a:t>Preprocess driver name</a:t>
            </a:r>
          </a:p>
        </p:txBody>
      </p:sp>
      <p:grpSp>
        <p:nvGrpSpPr>
          <p:cNvPr id="27" name="Group 26">
            <a:extLst>
              <a:ext uri="{FF2B5EF4-FFF2-40B4-BE49-F238E27FC236}">
                <a16:creationId xmlns:a16="http://schemas.microsoft.com/office/drawing/2014/main" id="{4DE3CDC8-2BA4-A927-C4DD-1BAB70E8B5BE}"/>
              </a:ext>
            </a:extLst>
          </p:cNvPr>
          <p:cNvGrpSpPr/>
          <p:nvPr/>
        </p:nvGrpSpPr>
        <p:grpSpPr>
          <a:xfrm>
            <a:off x="3492630" y="3333508"/>
            <a:ext cx="1019997" cy="258898"/>
            <a:chOff x="3799256" y="6290630"/>
            <a:chExt cx="1019997" cy="258898"/>
          </a:xfrm>
        </p:grpSpPr>
        <p:cxnSp>
          <p:nvCxnSpPr>
            <p:cNvPr id="28" name="Straight Connector 27">
              <a:extLst>
                <a:ext uri="{FF2B5EF4-FFF2-40B4-BE49-F238E27FC236}">
                  <a16:creationId xmlns:a16="http://schemas.microsoft.com/office/drawing/2014/main" id="{A24D3F98-86AC-ECA8-D23B-18C82D82D487}"/>
                </a:ext>
              </a:extLst>
            </p:cNvPr>
            <p:cNvCxnSpPr>
              <a:cxnSpLocks/>
            </p:cNvCxnSpPr>
            <p:nvPr/>
          </p:nvCxnSpPr>
          <p:spPr>
            <a:xfrm flipH="1">
              <a:off x="4182262" y="6549528"/>
              <a:ext cx="63699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E7D242C-45A7-7195-760D-5D6DD0D4A514}"/>
                </a:ext>
              </a:extLst>
            </p:cNvPr>
            <p:cNvCxnSpPr>
              <a:cxnSpLocks/>
            </p:cNvCxnSpPr>
            <p:nvPr/>
          </p:nvCxnSpPr>
          <p:spPr>
            <a:xfrm flipH="1" flipV="1">
              <a:off x="3799256"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sp>
        <p:nvSpPr>
          <p:cNvPr id="30" name="TextBox 29">
            <a:extLst>
              <a:ext uri="{FF2B5EF4-FFF2-40B4-BE49-F238E27FC236}">
                <a16:creationId xmlns:a16="http://schemas.microsoft.com/office/drawing/2014/main" id="{95FFDDAD-20F6-E67F-4D3B-4319A48BB4A2}"/>
              </a:ext>
            </a:extLst>
          </p:cNvPr>
          <p:cNvSpPr txBox="1"/>
          <p:nvPr/>
        </p:nvSpPr>
        <p:spPr>
          <a:xfrm>
            <a:off x="1887562" y="2816626"/>
            <a:ext cx="1727802" cy="646331"/>
          </a:xfrm>
          <a:prstGeom prst="rect">
            <a:avLst/>
          </a:prstGeom>
          <a:noFill/>
        </p:spPr>
        <p:txBody>
          <a:bodyPr wrap="square" rtlCol="0">
            <a:spAutoFit/>
          </a:bodyPr>
          <a:lstStyle/>
          <a:p>
            <a:r>
              <a:rPr lang="en-SG" dirty="0"/>
              <a:t>Preprocess label encoding</a:t>
            </a:r>
          </a:p>
        </p:txBody>
      </p:sp>
      <p:grpSp>
        <p:nvGrpSpPr>
          <p:cNvPr id="32" name="Group 31">
            <a:extLst>
              <a:ext uri="{FF2B5EF4-FFF2-40B4-BE49-F238E27FC236}">
                <a16:creationId xmlns:a16="http://schemas.microsoft.com/office/drawing/2014/main" id="{C66A5D06-9CE5-6FF7-84B4-EEF9C3893DEA}"/>
              </a:ext>
            </a:extLst>
          </p:cNvPr>
          <p:cNvGrpSpPr/>
          <p:nvPr/>
        </p:nvGrpSpPr>
        <p:grpSpPr>
          <a:xfrm flipH="1">
            <a:off x="6603159" y="6300720"/>
            <a:ext cx="833306" cy="258898"/>
            <a:chOff x="3985947" y="6290630"/>
            <a:chExt cx="833306" cy="258898"/>
          </a:xfrm>
        </p:grpSpPr>
        <p:cxnSp>
          <p:nvCxnSpPr>
            <p:cNvPr id="33" name="Straight Connector 32">
              <a:extLst>
                <a:ext uri="{FF2B5EF4-FFF2-40B4-BE49-F238E27FC236}">
                  <a16:creationId xmlns:a16="http://schemas.microsoft.com/office/drawing/2014/main" id="{2FBC798D-D151-F219-7E58-0586CFE36EDC}"/>
                </a:ext>
              </a:extLst>
            </p:cNvPr>
            <p:cNvCxnSpPr>
              <a:cxnSpLocks/>
            </p:cNvCxnSpPr>
            <p:nvPr/>
          </p:nvCxnSpPr>
          <p:spPr>
            <a:xfrm flipH="1">
              <a:off x="4378579" y="6549528"/>
              <a:ext cx="4406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13B3876-5D77-72F1-B720-1C8E9C25BCAD}"/>
                </a:ext>
              </a:extLst>
            </p:cNvPr>
            <p:cNvCxnSpPr>
              <a:cxnSpLocks/>
            </p:cNvCxnSpPr>
            <p:nvPr/>
          </p:nvCxnSpPr>
          <p:spPr>
            <a:xfrm flipH="1" flipV="1">
              <a:off x="3985947"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35" name="Group 34">
            <a:extLst>
              <a:ext uri="{FF2B5EF4-FFF2-40B4-BE49-F238E27FC236}">
                <a16:creationId xmlns:a16="http://schemas.microsoft.com/office/drawing/2014/main" id="{9964D57F-6F55-B298-6707-A6EE5DCF4466}"/>
              </a:ext>
            </a:extLst>
          </p:cNvPr>
          <p:cNvGrpSpPr/>
          <p:nvPr/>
        </p:nvGrpSpPr>
        <p:grpSpPr>
          <a:xfrm>
            <a:off x="3917397" y="1804976"/>
            <a:ext cx="833306" cy="258898"/>
            <a:chOff x="3985947" y="6290630"/>
            <a:chExt cx="833306" cy="258898"/>
          </a:xfrm>
        </p:grpSpPr>
        <p:cxnSp>
          <p:nvCxnSpPr>
            <p:cNvPr id="36" name="Straight Connector 35">
              <a:extLst>
                <a:ext uri="{FF2B5EF4-FFF2-40B4-BE49-F238E27FC236}">
                  <a16:creationId xmlns:a16="http://schemas.microsoft.com/office/drawing/2014/main" id="{88928419-F76C-6CED-8EEF-2C4E57685381}"/>
                </a:ext>
              </a:extLst>
            </p:cNvPr>
            <p:cNvCxnSpPr>
              <a:cxnSpLocks/>
            </p:cNvCxnSpPr>
            <p:nvPr/>
          </p:nvCxnSpPr>
          <p:spPr>
            <a:xfrm flipH="1">
              <a:off x="4378579" y="6549528"/>
              <a:ext cx="4406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5A6B35EF-64B5-A2CD-6BEA-C16FB008D213}"/>
                </a:ext>
              </a:extLst>
            </p:cNvPr>
            <p:cNvCxnSpPr>
              <a:cxnSpLocks/>
            </p:cNvCxnSpPr>
            <p:nvPr/>
          </p:nvCxnSpPr>
          <p:spPr>
            <a:xfrm flipH="1" flipV="1">
              <a:off x="3985947"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sp>
        <p:nvSpPr>
          <p:cNvPr id="38" name="TextBox 37">
            <a:extLst>
              <a:ext uri="{FF2B5EF4-FFF2-40B4-BE49-F238E27FC236}">
                <a16:creationId xmlns:a16="http://schemas.microsoft.com/office/drawing/2014/main" id="{3C86336C-B1A2-08EC-552A-10FCFED319F1}"/>
              </a:ext>
            </a:extLst>
          </p:cNvPr>
          <p:cNvSpPr txBox="1"/>
          <p:nvPr/>
        </p:nvSpPr>
        <p:spPr>
          <a:xfrm>
            <a:off x="2258521" y="1546077"/>
            <a:ext cx="1781667" cy="369332"/>
          </a:xfrm>
          <a:prstGeom prst="rect">
            <a:avLst/>
          </a:prstGeom>
          <a:noFill/>
        </p:spPr>
        <p:txBody>
          <a:bodyPr wrap="square" rtlCol="0">
            <a:spAutoFit/>
          </a:bodyPr>
          <a:lstStyle/>
          <a:p>
            <a:r>
              <a:rPr lang="en-SG" dirty="0"/>
              <a:t>Preprocess age</a:t>
            </a:r>
          </a:p>
        </p:txBody>
      </p:sp>
      <p:sp>
        <p:nvSpPr>
          <p:cNvPr id="39" name="TextBox 38">
            <a:extLst>
              <a:ext uri="{FF2B5EF4-FFF2-40B4-BE49-F238E27FC236}">
                <a16:creationId xmlns:a16="http://schemas.microsoft.com/office/drawing/2014/main" id="{68C48E32-A533-2CFD-C10E-E8FF00EBB262}"/>
              </a:ext>
            </a:extLst>
          </p:cNvPr>
          <p:cNvSpPr txBox="1"/>
          <p:nvPr/>
        </p:nvSpPr>
        <p:spPr>
          <a:xfrm>
            <a:off x="7224220" y="5901751"/>
            <a:ext cx="1758698" cy="369332"/>
          </a:xfrm>
          <a:prstGeom prst="rect">
            <a:avLst/>
          </a:prstGeom>
          <a:noFill/>
        </p:spPr>
        <p:txBody>
          <a:bodyPr wrap="square" rtlCol="0">
            <a:spAutoFit/>
          </a:bodyPr>
          <a:lstStyle/>
          <a:p>
            <a:r>
              <a:rPr lang="en-SG" dirty="0"/>
              <a:t>Read Sensors</a:t>
            </a:r>
          </a:p>
        </p:txBody>
      </p:sp>
      <p:sp>
        <p:nvSpPr>
          <p:cNvPr id="40" name="TextBox 39">
            <a:extLst>
              <a:ext uri="{FF2B5EF4-FFF2-40B4-BE49-F238E27FC236}">
                <a16:creationId xmlns:a16="http://schemas.microsoft.com/office/drawing/2014/main" id="{A5C22371-107F-4287-A520-0EB958B57F84}"/>
              </a:ext>
            </a:extLst>
          </p:cNvPr>
          <p:cNvSpPr txBox="1"/>
          <p:nvPr/>
        </p:nvSpPr>
        <p:spPr>
          <a:xfrm>
            <a:off x="7248241" y="4745120"/>
            <a:ext cx="2847915" cy="369332"/>
          </a:xfrm>
          <a:prstGeom prst="rect">
            <a:avLst/>
          </a:prstGeom>
          <a:noFill/>
        </p:spPr>
        <p:txBody>
          <a:bodyPr wrap="square" rtlCol="0">
            <a:spAutoFit/>
          </a:bodyPr>
          <a:lstStyle/>
          <a:p>
            <a:r>
              <a:rPr lang="en-SG" dirty="0"/>
              <a:t>Preprocess drop outliers</a:t>
            </a:r>
          </a:p>
        </p:txBody>
      </p:sp>
      <p:grpSp>
        <p:nvGrpSpPr>
          <p:cNvPr id="41" name="Group 40">
            <a:extLst>
              <a:ext uri="{FF2B5EF4-FFF2-40B4-BE49-F238E27FC236}">
                <a16:creationId xmlns:a16="http://schemas.microsoft.com/office/drawing/2014/main" id="{710152F7-361A-9E15-521B-DCD4ADFC9BE7}"/>
              </a:ext>
            </a:extLst>
          </p:cNvPr>
          <p:cNvGrpSpPr/>
          <p:nvPr/>
        </p:nvGrpSpPr>
        <p:grpSpPr>
          <a:xfrm flipH="1">
            <a:off x="6807567" y="5129270"/>
            <a:ext cx="833306" cy="258898"/>
            <a:chOff x="3985947" y="6290630"/>
            <a:chExt cx="833306" cy="258898"/>
          </a:xfrm>
        </p:grpSpPr>
        <p:cxnSp>
          <p:nvCxnSpPr>
            <p:cNvPr id="42" name="Straight Connector 41">
              <a:extLst>
                <a:ext uri="{FF2B5EF4-FFF2-40B4-BE49-F238E27FC236}">
                  <a16:creationId xmlns:a16="http://schemas.microsoft.com/office/drawing/2014/main" id="{320BF98E-0E33-E55B-B25C-A1AA5398FA21}"/>
                </a:ext>
              </a:extLst>
            </p:cNvPr>
            <p:cNvCxnSpPr>
              <a:cxnSpLocks/>
            </p:cNvCxnSpPr>
            <p:nvPr/>
          </p:nvCxnSpPr>
          <p:spPr>
            <a:xfrm flipH="1">
              <a:off x="4378579" y="6549528"/>
              <a:ext cx="4406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F0A3D3D-DC08-8C10-9D2A-F603BED38027}"/>
                </a:ext>
              </a:extLst>
            </p:cNvPr>
            <p:cNvCxnSpPr>
              <a:cxnSpLocks/>
            </p:cNvCxnSpPr>
            <p:nvPr/>
          </p:nvCxnSpPr>
          <p:spPr>
            <a:xfrm flipH="1" flipV="1">
              <a:off x="3985947"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44" name="Group 43">
            <a:extLst>
              <a:ext uri="{FF2B5EF4-FFF2-40B4-BE49-F238E27FC236}">
                <a16:creationId xmlns:a16="http://schemas.microsoft.com/office/drawing/2014/main" id="{8C3AE4A7-D55E-8919-ED02-03A879A87515}"/>
              </a:ext>
            </a:extLst>
          </p:cNvPr>
          <p:cNvGrpSpPr/>
          <p:nvPr/>
        </p:nvGrpSpPr>
        <p:grpSpPr>
          <a:xfrm flipH="1" flipV="1">
            <a:off x="6602445" y="4087270"/>
            <a:ext cx="833306" cy="258898"/>
            <a:chOff x="3985947" y="6290630"/>
            <a:chExt cx="833306" cy="258898"/>
          </a:xfrm>
        </p:grpSpPr>
        <p:cxnSp>
          <p:nvCxnSpPr>
            <p:cNvPr id="45" name="Straight Connector 44">
              <a:extLst>
                <a:ext uri="{FF2B5EF4-FFF2-40B4-BE49-F238E27FC236}">
                  <a16:creationId xmlns:a16="http://schemas.microsoft.com/office/drawing/2014/main" id="{07504221-0E6B-A559-947A-14BA4C6E1F62}"/>
                </a:ext>
              </a:extLst>
            </p:cNvPr>
            <p:cNvCxnSpPr>
              <a:cxnSpLocks/>
            </p:cNvCxnSpPr>
            <p:nvPr/>
          </p:nvCxnSpPr>
          <p:spPr>
            <a:xfrm flipH="1">
              <a:off x="4378579" y="6549528"/>
              <a:ext cx="4406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B4D01DD-6745-D777-70D0-6FF359D4A372}"/>
                </a:ext>
              </a:extLst>
            </p:cNvPr>
            <p:cNvCxnSpPr>
              <a:cxnSpLocks/>
            </p:cNvCxnSpPr>
            <p:nvPr/>
          </p:nvCxnSpPr>
          <p:spPr>
            <a:xfrm flipH="1" flipV="1">
              <a:off x="3985947"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sp>
        <p:nvSpPr>
          <p:cNvPr id="47" name="TextBox 46">
            <a:extLst>
              <a:ext uri="{FF2B5EF4-FFF2-40B4-BE49-F238E27FC236}">
                <a16:creationId xmlns:a16="http://schemas.microsoft.com/office/drawing/2014/main" id="{CC04DF88-6C43-6CF6-43E0-3ACC0259C19C}"/>
              </a:ext>
            </a:extLst>
          </p:cNvPr>
          <p:cNvSpPr txBox="1"/>
          <p:nvPr/>
        </p:nvSpPr>
        <p:spPr>
          <a:xfrm>
            <a:off x="7221192" y="4340110"/>
            <a:ext cx="2847915" cy="369332"/>
          </a:xfrm>
          <a:prstGeom prst="rect">
            <a:avLst/>
          </a:prstGeom>
          <a:noFill/>
        </p:spPr>
        <p:txBody>
          <a:bodyPr wrap="square" rtlCol="0">
            <a:spAutoFit/>
          </a:bodyPr>
          <a:lstStyle/>
          <a:p>
            <a:r>
              <a:rPr lang="en-SG" dirty="0"/>
              <a:t>Preprocess interpolation</a:t>
            </a:r>
          </a:p>
        </p:txBody>
      </p:sp>
      <p:sp>
        <p:nvSpPr>
          <p:cNvPr id="48" name="TextBox 47">
            <a:extLst>
              <a:ext uri="{FF2B5EF4-FFF2-40B4-BE49-F238E27FC236}">
                <a16:creationId xmlns:a16="http://schemas.microsoft.com/office/drawing/2014/main" id="{5B05518B-B4F7-88A7-8F1C-3286FBB91C5A}"/>
              </a:ext>
            </a:extLst>
          </p:cNvPr>
          <p:cNvSpPr txBox="1"/>
          <p:nvPr/>
        </p:nvSpPr>
        <p:spPr>
          <a:xfrm>
            <a:off x="8160486" y="3204877"/>
            <a:ext cx="2847915" cy="369332"/>
          </a:xfrm>
          <a:prstGeom prst="rect">
            <a:avLst/>
          </a:prstGeom>
          <a:noFill/>
        </p:spPr>
        <p:txBody>
          <a:bodyPr wrap="square" rtlCol="0">
            <a:spAutoFit/>
          </a:bodyPr>
          <a:lstStyle/>
          <a:p>
            <a:r>
              <a:rPr lang="en-SG" dirty="0"/>
              <a:t>Read SQL</a:t>
            </a:r>
          </a:p>
        </p:txBody>
      </p:sp>
      <p:grpSp>
        <p:nvGrpSpPr>
          <p:cNvPr id="49" name="Group 48">
            <a:extLst>
              <a:ext uri="{FF2B5EF4-FFF2-40B4-BE49-F238E27FC236}">
                <a16:creationId xmlns:a16="http://schemas.microsoft.com/office/drawing/2014/main" id="{0022F7A3-E22C-CB54-0656-32FC7FED5B07}"/>
              </a:ext>
            </a:extLst>
          </p:cNvPr>
          <p:cNvGrpSpPr/>
          <p:nvPr/>
        </p:nvGrpSpPr>
        <p:grpSpPr>
          <a:xfrm flipH="1">
            <a:off x="7340049" y="3523773"/>
            <a:ext cx="833306" cy="258898"/>
            <a:chOff x="3985947" y="6290630"/>
            <a:chExt cx="833306" cy="258898"/>
          </a:xfrm>
        </p:grpSpPr>
        <p:cxnSp>
          <p:nvCxnSpPr>
            <p:cNvPr id="50" name="Straight Connector 49">
              <a:extLst>
                <a:ext uri="{FF2B5EF4-FFF2-40B4-BE49-F238E27FC236}">
                  <a16:creationId xmlns:a16="http://schemas.microsoft.com/office/drawing/2014/main" id="{703946DF-200E-B420-EAAF-A9EE5C666958}"/>
                </a:ext>
              </a:extLst>
            </p:cNvPr>
            <p:cNvCxnSpPr>
              <a:cxnSpLocks/>
            </p:cNvCxnSpPr>
            <p:nvPr/>
          </p:nvCxnSpPr>
          <p:spPr>
            <a:xfrm flipH="1">
              <a:off x="4378579" y="6549528"/>
              <a:ext cx="4406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0AE99A7-48F5-C114-51E0-02A29B868562}"/>
                </a:ext>
              </a:extLst>
            </p:cNvPr>
            <p:cNvCxnSpPr>
              <a:cxnSpLocks/>
            </p:cNvCxnSpPr>
            <p:nvPr/>
          </p:nvCxnSpPr>
          <p:spPr>
            <a:xfrm flipH="1" flipV="1">
              <a:off x="3985947"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52" name="Group 51">
            <a:extLst>
              <a:ext uri="{FF2B5EF4-FFF2-40B4-BE49-F238E27FC236}">
                <a16:creationId xmlns:a16="http://schemas.microsoft.com/office/drawing/2014/main" id="{1FAB7168-7BFD-F57F-0972-327CE6BC089C}"/>
              </a:ext>
            </a:extLst>
          </p:cNvPr>
          <p:cNvGrpSpPr/>
          <p:nvPr/>
        </p:nvGrpSpPr>
        <p:grpSpPr>
          <a:xfrm>
            <a:off x="6649445" y="2462750"/>
            <a:ext cx="1288208" cy="258898"/>
            <a:chOff x="3985947" y="6290630"/>
            <a:chExt cx="1288208" cy="258898"/>
          </a:xfrm>
        </p:grpSpPr>
        <p:cxnSp>
          <p:nvCxnSpPr>
            <p:cNvPr id="53" name="Straight Connector 52">
              <a:extLst>
                <a:ext uri="{FF2B5EF4-FFF2-40B4-BE49-F238E27FC236}">
                  <a16:creationId xmlns:a16="http://schemas.microsoft.com/office/drawing/2014/main" id="{93E2F43B-8C56-B691-A0FF-A18F9FC87978}"/>
                </a:ext>
              </a:extLst>
            </p:cNvPr>
            <p:cNvCxnSpPr>
              <a:cxnSpLocks/>
            </p:cNvCxnSpPr>
            <p:nvPr/>
          </p:nvCxnSpPr>
          <p:spPr>
            <a:xfrm flipH="1">
              <a:off x="4378579" y="6549528"/>
              <a:ext cx="895576"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8E59AB31-AA50-FEC6-BF96-3BDBC2449ED5}"/>
                </a:ext>
              </a:extLst>
            </p:cNvPr>
            <p:cNvCxnSpPr>
              <a:cxnSpLocks/>
            </p:cNvCxnSpPr>
            <p:nvPr/>
          </p:nvCxnSpPr>
          <p:spPr>
            <a:xfrm flipH="1" flipV="1">
              <a:off x="3985947"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sp>
        <p:nvSpPr>
          <p:cNvPr id="56" name="TextBox 55">
            <a:extLst>
              <a:ext uri="{FF2B5EF4-FFF2-40B4-BE49-F238E27FC236}">
                <a16:creationId xmlns:a16="http://schemas.microsoft.com/office/drawing/2014/main" id="{A380B443-64B4-EB83-9231-AEF5BFF24E0D}"/>
              </a:ext>
            </a:extLst>
          </p:cNvPr>
          <p:cNvSpPr txBox="1"/>
          <p:nvPr/>
        </p:nvSpPr>
        <p:spPr>
          <a:xfrm>
            <a:off x="7937653" y="2536982"/>
            <a:ext cx="2847915" cy="369332"/>
          </a:xfrm>
          <a:prstGeom prst="rect">
            <a:avLst/>
          </a:prstGeom>
          <a:noFill/>
        </p:spPr>
        <p:txBody>
          <a:bodyPr wrap="square" rtlCol="0">
            <a:spAutoFit/>
          </a:bodyPr>
          <a:lstStyle/>
          <a:p>
            <a:r>
              <a:rPr lang="en-SG" dirty="0"/>
              <a:t>Preprocess create columns</a:t>
            </a:r>
          </a:p>
        </p:txBody>
      </p:sp>
      <p:sp>
        <p:nvSpPr>
          <p:cNvPr id="57" name="TextBox 56">
            <a:extLst>
              <a:ext uri="{FF2B5EF4-FFF2-40B4-BE49-F238E27FC236}">
                <a16:creationId xmlns:a16="http://schemas.microsoft.com/office/drawing/2014/main" id="{C56BA53E-1085-5E25-D810-F268142D7023}"/>
              </a:ext>
            </a:extLst>
          </p:cNvPr>
          <p:cNvSpPr txBox="1"/>
          <p:nvPr/>
        </p:nvSpPr>
        <p:spPr>
          <a:xfrm>
            <a:off x="8160486" y="1550192"/>
            <a:ext cx="2847915" cy="369332"/>
          </a:xfrm>
          <a:prstGeom prst="rect">
            <a:avLst/>
          </a:prstGeom>
          <a:noFill/>
        </p:spPr>
        <p:txBody>
          <a:bodyPr wrap="square" rtlCol="0">
            <a:spAutoFit/>
          </a:bodyPr>
          <a:lstStyle/>
          <a:p>
            <a:r>
              <a:rPr lang="en-SG" dirty="0"/>
              <a:t>Preprocess safety</a:t>
            </a:r>
          </a:p>
        </p:txBody>
      </p:sp>
      <p:grpSp>
        <p:nvGrpSpPr>
          <p:cNvPr id="58" name="Group 57">
            <a:extLst>
              <a:ext uri="{FF2B5EF4-FFF2-40B4-BE49-F238E27FC236}">
                <a16:creationId xmlns:a16="http://schemas.microsoft.com/office/drawing/2014/main" id="{AEED0108-C607-42E0-4051-17BBD639D7D3}"/>
              </a:ext>
            </a:extLst>
          </p:cNvPr>
          <p:cNvGrpSpPr/>
          <p:nvPr/>
        </p:nvGrpSpPr>
        <p:grpSpPr>
          <a:xfrm flipH="1">
            <a:off x="7719812" y="1934342"/>
            <a:ext cx="833306" cy="258898"/>
            <a:chOff x="3985947" y="6290630"/>
            <a:chExt cx="833306" cy="258898"/>
          </a:xfrm>
        </p:grpSpPr>
        <p:cxnSp>
          <p:nvCxnSpPr>
            <p:cNvPr id="59" name="Straight Connector 58">
              <a:extLst>
                <a:ext uri="{FF2B5EF4-FFF2-40B4-BE49-F238E27FC236}">
                  <a16:creationId xmlns:a16="http://schemas.microsoft.com/office/drawing/2014/main" id="{0AE4FDFE-8AA0-C424-CCDA-5A5935DD029B}"/>
                </a:ext>
              </a:extLst>
            </p:cNvPr>
            <p:cNvCxnSpPr>
              <a:cxnSpLocks/>
            </p:cNvCxnSpPr>
            <p:nvPr/>
          </p:nvCxnSpPr>
          <p:spPr>
            <a:xfrm flipH="1">
              <a:off x="4378579" y="6549528"/>
              <a:ext cx="440674"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FDED3D7E-8F7A-DB6A-9B24-169C6852F11D}"/>
                </a:ext>
              </a:extLst>
            </p:cNvPr>
            <p:cNvCxnSpPr>
              <a:cxnSpLocks/>
            </p:cNvCxnSpPr>
            <p:nvPr/>
          </p:nvCxnSpPr>
          <p:spPr>
            <a:xfrm flipH="1" flipV="1">
              <a:off x="3985947" y="6290630"/>
              <a:ext cx="392632" cy="258898"/>
            </a:xfrm>
            <a:prstGeom prst="line">
              <a:avLst/>
            </a:prstGeom>
            <a:ln w="19050"/>
          </p:spPr>
          <p:style>
            <a:lnRef idx="1">
              <a:schemeClr val="dk1"/>
            </a:lnRef>
            <a:fillRef idx="0">
              <a:schemeClr val="dk1"/>
            </a:fillRef>
            <a:effectRef idx="0">
              <a:schemeClr val="dk1"/>
            </a:effectRef>
            <a:fontRef idx="minor">
              <a:schemeClr val="tx1"/>
            </a:fontRef>
          </p:style>
        </p:cxnSp>
      </p:grpSp>
      <p:sp>
        <p:nvSpPr>
          <p:cNvPr id="62" name="TextBox 61">
            <a:extLst>
              <a:ext uri="{FF2B5EF4-FFF2-40B4-BE49-F238E27FC236}">
                <a16:creationId xmlns:a16="http://schemas.microsoft.com/office/drawing/2014/main" id="{AC055D15-2124-F339-16D2-C6991DCC30C1}"/>
              </a:ext>
            </a:extLst>
          </p:cNvPr>
          <p:cNvSpPr txBox="1"/>
          <p:nvPr/>
        </p:nvSpPr>
        <p:spPr>
          <a:xfrm>
            <a:off x="6513695" y="539919"/>
            <a:ext cx="2847915" cy="369332"/>
          </a:xfrm>
          <a:prstGeom prst="rect">
            <a:avLst/>
          </a:prstGeom>
          <a:noFill/>
        </p:spPr>
        <p:txBody>
          <a:bodyPr wrap="square" rtlCol="0">
            <a:spAutoFit/>
          </a:bodyPr>
          <a:lstStyle/>
          <a:p>
            <a:r>
              <a:rPr lang="en-SG" dirty="0"/>
              <a:t>Save to </a:t>
            </a:r>
            <a:r>
              <a:rPr lang="en-SG" dirty="0" err="1"/>
              <a:t>hdf</a:t>
            </a:r>
            <a:r>
              <a:rPr lang="en-SG" dirty="0"/>
              <a:t> (.h5)</a:t>
            </a:r>
          </a:p>
        </p:txBody>
      </p:sp>
    </p:spTree>
    <p:extLst>
      <p:ext uri="{BB962C8B-B14F-4D97-AF65-F5344CB8AC3E}">
        <p14:creationId xmlns:p14="http://schemas.microsoft.com/office/powerpoint/2010/main" val="3265333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885156" y="528620"/>
            <a:ext cx="8421688" cy="1325563"/>
          </a:xfrm>
        </p:spPr>
        <p:txBody>
          <a:bodyPr/>
          <a:lstStyle/>
          <a:p>
            <a:r>
              <a:rPr lang="en-US" dirty="0"/>
              <a:t>EDA insights</a:t>
            </a:r>
          </a:p>
        </p:txBody>
      </p:sp>
      <p:sp>
        <p:nvSpPr>
          <p:cNvPr id="5" name="Slide Number Placeholder 4">
            <a:extLst>
              <a:ext uri="{FF2B5EF4-FFF2-40B4-BE49-F238E27FC236}">
                <a16:creationId xmlns:a16="http://schemas.microsoft.com/office/drawing/2014/main" id="{2E1923C7-5010-4C4F-A932-4BDA0B62A7C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
        <p:nvSpPr>
          <p:cNvPr id="117" name="Text Placeholder 116">
            <a:extLst>
              <a:ext uri="{FF2B5EF4-FFF2-40B4-BE49-F238E27FC236}">
                <a16:creationId xmlns:a16="http://schemas.microsoft.com/office/drawing/2014/main" id="{8F975B89-6559-A6A3-E9AC-42522AB0B227}"/>
              </a:ext>
            </a:extLst>
          </p:cNvPr>
          <p:cNvSpPr>
            <a:spLocks noGrp="1"/>
          </p:cNvSpPr>
          <p:nvPr>
            <p:ph type="body" idx="24"/>
          </p:nvPr>
        </p:nvSpPr>
        <p:spPr>
          <a:xfrm>
            <a:off x="1333042" y="4308940"/>
            <a:ext cx="4247002" cy="908175"/>
          </a:xfrm>
        </p:spPr>
        <p:txBody>
          <a:bodyPr/>
          <a:lstStyle/>
          <a:p>
            <a:r>
              <a:rPr lang="en-GB" sz="1800" dirty="0"/>
              <a:t>Diverse range of experience levels among the drivers in the dataset with 25 being the most common</a:t>
            </a:r>
          </a:p>
        </p:txBody>
      </p:sp>
      <p:pic>
        <p:nvPicPr>
          <p:cNvPr id="120" name="Picture 119" descr="Uploaded image">
            <a:extLst>
              <a:ext uri="{FF2B5EF4-FFF2-40B4-BE49-F238E27FC236}">
                <a16:creationId xmlns:a16="http://schemas.microsoft.com/office/drawing/2014/main" id="{6D1F98B2-DC46-7B30-12DC-4D18F78E3E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0524"/>
          <a:stretch/>
        </p:blipFill>
        <p:spPr bwMode="auto">
          <a:xfrm>
            <a:off x="690856" y="1640885"/>
            <a:ext cx="11031075" cy="2303153"/>
          </a:xfrm>
          <a:prstGeom prst="rect">
            <a:avLst/>
          </a:prstGeom>
          <a:noFill/>
          <a:ln>
            <a:noFill/>
          </a:ln>
        </p:spPr>
      </p:pic>
      <p:sp>
        <p:nvSpPr>
          <p:cNvPr id="123" name="Text Placeholder 116">
            <a:extLst>
              <a:ext uri="{FF2B5EF4-FFF2-40B4-BE49-F238E27FC236}">
                <a16:creationId xmlns:a16="http://schemas.microsoft.com/office/drawing/2014/main" id="{F433883D-2568-1CF1-1D7A-39D4EBACFC5F}"/>
              </a:ext>
            </a:extLst>
          </p:cNvPr>
          <p:cNvSpPr txBox="1">
            <a:spLocks/>
          </p:cNvSpPr>
          <p:nvPr/>
        </p:nvSpPr>
        <p:spPr>
          <a:xfrm>
            <a:off x="6938791" y="4308940"/>
            <a:ext cx="4247002" cy="1849489"/>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900" kern="1200" spc="150" baseline="0" dirty="0" smtClean="0">
                <a:solidFill>
                  <a:schemeClr val="accent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SG" sz="1800" dirty="0">
                <a:effectLst/>
                <a:ea typeface="DengXian" panose="02010600030101010101" pitchFamily="2" charset="-122"/>
                <a:cs typeface="Times New Roman" panose="02020603050405020304" pitchFamily="18" charset="0"/>
              </a:rPr>
              <a:t>Vehicle model years are skewed towards newer models, with a peak around the year 2000</a:t>
            </a:r>
          </a:p>
          <a:p>
            <a:endParaRPr lang="en-SG" sz="1800" dirty="0">
              <a:ea typeface="DengXian" panose="02010600030101010101" pitchFamily="2" charset="-122"/>
              <a:cs typeface="Times New Roman" panose="02020603050405020304" pitchFamily="18" charset="0"/>
            </a:endParaRPr>
          </a:p>
          <a:p>
            <a:r>
              <a:rPr lang="en-SG" sz="1800" dirty="0">
                <a:effectLst/>
                <a:ea typeface="DengXian" panose="02010600030101010101" pitchFamily="2" charset="-122"/>
                <a:cs typeface="Times New Roman" panose="02020603050405020304" pitchFamily="18" charset="0"/>
              </a:rPr>
              <a:t>general market trend of drivers preferring newer models</a:t>
            </a:r>
            <a:endParaRPr lang="en-GB" sz="1800" dirty="0"/>
          </a:p>
        </p:txBody>
      </p:sp>
    </p:spTree>
    <p:extLst>
      <p:ext uri="{BB962C8B-B14F-4D97-AF65-F5344CB8AC3E}">
        <p14:creationId xmlns:p14="http://schemas.microsoft.com/office/powerpoint/2010/main" val="942977197"/>
      </p:ext>
    </p:extLst>
  </p:cSld>
  <p:clrMapOvr>
    <a:masterClrMapping/>
  </p:clrMapOvr>
</p:sld>
</file>

<file path=ppt/theme/theme1.xml><?xml version="1.0" encoding="utf-8"?>
<a:theme xmlns:a="http://schemas.openxmlformats.org/drawingml/2006/main" name="Monolin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 Minimalist sales pitch_Win32_v3" id="{94A97C69-66A9-4087-9F82-0ACADC7B1165}" vid="{910C8C3F-0EFE-4D8C-9BA0-48E193664EF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1F447F-FAA8-4106-988B-648F3C8EDB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A97235-BEC4-4F82-87A8-2F5DAD53B5F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9BF405E-7930-4D5C-ABB3-493E9D6D6CE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189</TotalTime>
  <Words>1668</Words>
  <Application>Microsoft Office PowerPoint</Application>
  <PresentationFormat>Widescreen</PresentationFormat>
  <Paragraphs>150</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Tenorite</vt:lpstr>
      <vt:lpstr>Monoline</vt:lpstr>
      <vt:lpstr>Practical AI (ST1508)</vt:lpstr>
      <vt:lpstr>Business understanding</vt:lpstr>
      <vt:lpstr>Data ingestion</vt:lpstr>
      <vt:lpstr>SQL Query 1</vt:lpstr>
      <vt:lpstr>SQL Query 2</vt:lpstr>
      <vt:lpstr>SQL Query 3</vt:lpstr>
      <vt:lpstr>Preparation and preprocessing</vt:lpstr>
      <vt:lpstr>PowerPoint Presentation</vt:lpstr>
      <vt:lpstr>EDA insights</vt:lpstr>
      <vt:lpstr>EDA insights</vt:lpstr>
      <vt:lpstr>EDA insights</vt:lpstr>
      <vt:lpstr>EDA insights</vt:lpstr>
      <vt:lpstr>EDA insights</vt:lpstr>
      <vt:lpstr>EDA insights</vt:lpstr>
      <vt:lpstr>EDA insights</vt:lpstr>
      <vt:lpstr>EDA insights</vt:lpstr>
      <vt:lpstr>EDA insights</vt:lpstr>
      <vt:lpstr>Tableau Dashboard (cab driver)</vt:lpstr>
      <vt:lpstr>Tableau insights (cab driver)</vt:lpstr>
      <vt:lpstr>Tableau Dashboard (cab brand)</vt:lpstr>
      <vt:lpstr>Tableau insights (cab driver)</vt:lpstr>
      <vt:lpstr>Tableau Dashboard (cab brand)</vt:lpstr>
      <vt:lpstr>Tableau insights (cab driver)</vt:lpstr>
      <vt:lpstr>Tableau Dashboard (cab driver)</vt:lpstr>
      <vt:lpstr>Tableau insights (cab driver)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AI (ST1508)</dc:title>
  <dc:creator>LOKE RUIXUAN AARRON</dc:creator>
  <cp:lastModifiedBy>Sriram Jeyakumar</cp:lastModifiedBy>
  <cp:revision>4</cp:revision>
  <dcterms:created xsi:type="dcterms:W3CDTF">2023-12-01T05:49:48Z</dcterms:created>
  <dcterms:modified xsi:type="dcterms:W3CDTF">2023-12-13T13:21:24Z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